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6858000" cx="12192000"/>
  <p:notesSz cx="6858000" cy="9144000"/>
  <p:embeddedFontLst>
    <p:embeddedFont>
      <p:font typeface="Noto Sans KR"/>
      <p:regular r:id="rId37"/>
      <p:bold r:id="rId38"/>
    </p:embeddedFont>
    <p:embeddedFont>
      <p:font typeface="Arimo"/>
      <p:regular r:id="rId39"/>
      <p:bold r:id="rId40"/>
      <p:italic r:id="rId41"/>
      <p:boldItalic r:id="rId42"/>
    </p:embeddedFont>
    <p:embeddedFont>
      <p:font typeface="Roboto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88">
          <p15:clr>
            <a:srgbClr val="FF0000"/>
          </p15:clr>
        </p15:guide>
        <p15:guide id="2" orient="horz" pos="902">
          <p15:clr>
            <a:srgbClr val="FF0000"/>
          </p15:clr>
        </p15:guide>
        <p15:guide id="3" orient="horz" pos="2336">
          <p15:clr>
            <a:srgbClr val="0049F0"/>
          </p15:clr>
        </p15:guide>
        <p15:guide id="4" pos="7192">
          <p15:clr>
            <a:srgbClr val="FF0000"/>
          </p15:clr>
        </p15:guide>
        <p15:guide id="5" pos="3886">
          <p15:clr>
            <a:srgbClr val="0049F0"/>
          </p15:clr>
        </p15:guide>
        <p15:guide id="6" pos="32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0" name="임성경"/>
  <p:cmAuthor clrIdx="1" id="1" initials="" lastIdx="1" name="김남룡NamRyong Kim"/>
  <p:cmAuthor clrIdx="2" id="2" initials="" lastIdx="2" name="박상길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449270-02CB-47AC-99D4-3DCBB0AE564A}">
  <a:tblStyle styleId="{7B449270-02CB-47AC-99D4-3DCBB0AE56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4F8E88C-7793-4D7E-ACBF-810DBCF6AEC7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88"/>
        <p:guide pos="902" orient="horz"/>
        <p:guide pos="2336" orient="horz"/>
        <p:guide pos="7192"/>
        <p:guide pos="3886"/>
        <p:guide pos="32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mo-bold.fntdata"/><Relationship Id="rId20" Type="http://schemas.openxmlformats.org/officeDocument/2006/relationships/slide" Target="slides/slide13.xml"/><Relationship Id="rId42" Type="http://schemas.openxmlformats.org/officeDocument/2006/relationships/font" Target="fonts/Arimo-boldItalic.fntdata"/><Relationship Id="rId41" Type="http://schemas.openxmlformats.org/officeDocument/2006/relationships/font" Target="fonts/Arimo-italic.fntdata"/><Relationship Id="rId22" Type="http://schemas.openxmlformats.org/officeDocument/2006/relationships/slide" Target="slides/slide15.xml"/><Relationship Id="rId44" Type="http://schemas.openxmlformats.org/officeDocument/2006/relationships/font" Target="fonts/RobotoMono-bold.fntdata"/><Relationship Id="rId21" Type="http://schemas.openxmlformats.org/officeDocument/2006/relationships/slide" Target="slides/slide14.xml"/><Relationship Id="rId43" Type="http://schemas.openxmlformats.org/officeDocument/2006/relationships/font" Target="fonts/RobotoMono-regular.fntdata"/><Relationship Id="rId24" Type="http://schemas.openxmlformats.org/officeDocument/2006/relationships/slide" Target="slides/slide17.xml"/><Relationship Id="rId46" Type="http://schemas.openxmlformats.org/officeDocument/2006/relationships/font" Target="fonts/RobotoMono-boldItalic.fntdata"/><Relationship Id="rId23" Type="http://schemas.openxmlformats.org/officeDocument/2006/relationships/slide" Target="slides/slide16.xml"/><Relationship Id="rId45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NotoSansKR-regular.fntdata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Arimo-regular.fntdata"/><Relationship Id="rId16" Type="http://schemas.openxmlformats.org/officeDocument/2006/relationships/slide" Target="slides/slide9.xml"/><Relationship Id="rId38" Type="http://schemas.openxmlformats.org/officeDocument/2006/relationships/font" Target="fonts/NotoSansKR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5-07T05:17:48.142">
    <p:pos x="488" y="862"/>
    <p:text>스탠바이에 어떻게 전달하는지 (포트?)</p:text>
  </p:cm>
  <p:cm authorId="0" idx="2" dt="2025-05-07T03:05:48.303">
    <p:pos x="488" y="862"/>
    <p:text>일반적으로 MySQL, MariaDB, PostgreSQL 기반 RDS의 기본 포트는 3306번이며,
이 포트를 통해 애플리케이션 → RDS 마스터로 접근합니다.
마스터 → 스탠바이 간 복제 통신은 AWS 내부 네트워크에서 처리되므로,
보안 그룹에 별도 포트를 열 필요는 없습니다.(데이터 복제 자체는 RDS 내부 시스템 간 통신으로, 사용자가 포트를 직접 지정하거나 제어하지는 않습니다.)라고 알고 있는데, 따로 포트 번호가 있는지?</p:text>
  </p:cm>
  <p:cm authorId="0" idx="3" dt="2025-05-07T03:12:43.273">
    <p:pos x="488" y="862"/>
    <p:text>[WAS] --3306포트--&gt; [RDS 마스터] --스토리지 레벨 동기 복제--&gt; [RDS 스탠바이]</p:text>
  </p:cm>
  <p:cm authorId="0" idx="4" dt="2025-05-07T05:17:48.142">
    <p:pos x="488" y="862"/>
    <p:text>실선 싱크 표시 필요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5-05-07T02:17:44.486">
    <p:pos x="717" y="2946"/>
    <p:text>ModeProxy 정확한 이름 명칭 맞는지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5-05-07T02:19:39.298">
    <p:pos x="6000" y="0"/>
    <p:text>실제적으로는 (EFS가 ) EC2접속인데  구조 확인 필요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5-05-07T02:20:33.612">
    <p:pos x="6000" y="0"/>
    <p:text>1,2,3,4 순서 수정 필요/ 결과도 한글이나 실제 같은 느낌으로 수정 필요.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5-05-04T16:18:50.617">
    <p:pos x="488" y="329"/>
    <p:text>중간 프로젝트에 풀지 않아도 되지만 한번 고민 해보셨으면 하는 것은, 오토스케일링은 왜 사용 하는가를 생각 해보고 작성 하시면 좋겠습니다.
오토스케일링으로는 두가지 이야기를 풀어 나갈 수 있습니다. 
요구사항이 무엇이었는가?
- 갑작스러운 부하 대응
- 방송일 트래픽 급증
예견 되지 않은 트래픽을 대응 하기 위해 ASG 사용, 방송과 같은 예상 되는 트래픽 대응을 위한 정기적인 스케줄링
1. 예상 되지 않는 트래픽 대응 : Scale-Out 전략 - Min / Max 수치, Scale-Out 기준은 무엇인가? (CPU 50%)
- 예상 되지 않은 트래픽이나 사용량을 대응
2. 방송 스케줄 사전 준비 : 
Time base 전략 - 방송 스케줄 사전에 예약 된 크기 조정을 통해서 Scale-Out 방송 후 Scale-In 
https://docs.aws.amazon.com/ko_kr/autoscaling/ec2/userguide/ec2-auto-scaling-scheduled-scaling.html 
위와 같은 대처를 위해서 htop을 활용해서 부하 분산 테스트를 수행 해보았다.
한장정도로 표현 가능 할 것 같습니다.</p:text>
  </p:cm>
  <p:cm authorId="2" idx="1" dt="2025-05-04T16:17:43.565">
    <p:pos x="488" y="329"/>
    <p:text>_Marked as resolved_</p:text>
  </p:cm>
  <p:cm authorId="2" idx="2" dt="2025-05-04T16:18:50.617">
    <p:pos x="488" y="329"/>
    <p:text>_Re-opened_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5-05-07T02:27:09.606">
    <p:pos x="6000" y="0"/>
    <p:text>제목 수정 필요</p:text>
  </p:cm>
  <p:cm authorId="0" idx="9" dt="2025-05-07T02:27:09.606">
    <p:pos x="6000" y="0"/>
    <p:text>화살표 방향 확인/ 롤 부여 아이콘 키우기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5-05-07T02:25:29.435">
    <p:pos x="6000" y="0"/>
    <p:text>원 표시 앞인지 뒤인지 확인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c2c1d9628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3c2c1d9628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안녕하세요. 저희는 두~잇! 팀 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저는 초반 발표를 맡은 임성경입니다.</a:t>
            </a:r>
            <a:endParaRPr/>
          </a:p>
        </p:txBody>
      </p:sp>
      <p:sp>
        <p:nvSpPr>
          <p:cNvPr id="210" name="Google Shape;210;g33c2c1d9628_0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410f646b7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5410f646b7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/>
              <a:t>Security Group 설정 설명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/>
              <a:t>보안 그룹 설정에서는 크게 두 가지를 중점적으로 설계했습니다.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/>
              <a:t>첫째, </a:t>
            </a:r>
            <a:r>
              <a:rPr b="1" lang="en-US" sz="2500"/>
              <a:t>최소 권한 원칙</a:t>
            </a:r>
            <a:r>
              <a:rPr lang="en-US" sz="2500"/>
              <a:t>입니다.</a:t>
            </a:r>
            <a:br>
              <a:rPr lang="en-US" sz="2500"/>
            </a:br>
            <a:r>
              <a:rPr lang="en-US" sz="2500"/>
              <a:t> 각 계층은 보안 프로토콜을 보안그룹 만 허용 했습니다.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/>
              <a:t> </a:t>
            </a:r>
            <a:r>
              <a:rPr lang="en-US" sz="2500">
                <a:latin typeface="Arimo"/>
                <a:ea typeface="Arimo"/>
                <a:cs typeface="Arimo"/>
                <a:sym typeface="Arimo"/>
              </a:rPr>
              <a:t>외부에서 Bastion를 거쳐서 들어가기에 특정 IP만 </a:t>
            </a:r>
            <a:r>
              <a:rPr b="1" lang="en-US" sz="2500">
                <a:latin typeface="Arimo"/>
                <a:ea typeface="Arimo"/>
                <a:cs typeface="Arimo"/>
                <a:sym typeface="Arimo"/>
              </a:rPr>
              <a:t>SSH 포트를 열어주고</a:t>
            </a:r>
            <a:r>
              <a:rPr lang="en-US" sz="2500">
                <a:latin typeface="Arimo"/>
                <a:ea typeface="Arimo"/>
                <a:cs typeface="Arimo"/>
                <a:sym typeface="Arimo"/>
              </a:rPr>
              <a:t>,</a:t>
            </a:r>
            <a:br>
              <a:rPr lang="en-US" sz="2500">
                <a:latin typeface="Arimo"/>
                <a:ea typeface="Arimo"/>
                <a:cs typeface="Arimo"/>
                <a:sym typeface="Arimo"/>
              </a:rPr>
            </a:br>
            <a:r>
              <a:rPr lang="en-US" sz="2500">
                <a:latin typeface="Arimo"/>
                <a:ea typeface="Arimo"/>
                <a:cs typeface="Arimo"/>
                <a:sym typeface="Arimo"/>
              </a:rPr>
              <a:t> 그 외 모든 서버는 직접 접근이 불가능하도록 설정했습니다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/>
              <a:t>둘째, </a:t>
            </a:r>
            <a:r>
              <a:rPr b="1" lang="en-US" sz="2500"/>
              <a:t>퍼블릭과 프라이빗 접근 경로 분리</a:t>
            </a:r>
            <a:r>
              <a:rPr lang="en-US" sz="2500"/>
              <a:t>하여서 </a:t>
            </a:r>
            <a:br>
              <a:rPr lang="en-US" sz="2500"/>
            </a:br>
            <a:r>
              <a:rPr lang="en-US" sz="2500"/>
              <a:t> 계층 간 통신 흐름이 명확하고 안전하게 유지되도록하여</a:t>
            </a:r>
            <a:br>
              <a:rPr lang="en-US" sz="2500"/>
            </a:br>
            <a:r>
              <a:rPr lang="en-US" sz="2500"/>
              <a:t> </a:t>
            </a:r>
            <a:r>
              <a:rPr b="1" lang="en-US" sz="2500"/>
              <a:t>보안성과 제어 가능성</a:t>
            </a:r>
            <a:r>
              <a:rPr lang="en-US" sz="2500"/>
              <a:t>을 동시에 확보할 수 있었습니다.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9" name="Google Shape;389;g35410f646b7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53e7150469_1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53e7150469_1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1A1A1A"/>
                </a:solidFill>
                <a:highlight>
                  <a:srgbClr val="FFFFFF"/>
                </a:highlight>
              </a:rPr>
              <a:t>안녕하세요. 웹과 WAS 서버 구축 및 연동, Route 53을 통한 도메인 연결, </a:t>
            </a:r>
            <a:endParaRPr sz="110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1A1A1A"/>
                </a:solidFill>
                <a:highlight>
                  <a:srgbClr val="FFFFFF"/>
                </a:highlight>
              </a:rPr>
              <a:t>향후 확장성과 페일오버 메시지 전달을 고려하여 S3 및 CloudFront 구성 발표를 맡은 정지아입니다.</a:t>
            </a:r>
            <a:endParaRPr sz="110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353e7150469_1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5490ed019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5490ed019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1A1A1A"/>
                </a:solidFill>
                <a:highlight>
                  <a:srgbClr val="FFFFFF"/>
                </a:highlight>
              </a:rPr>
              <a:t>이 다이어그램은 사용자의 웹 요청 처리 단계를 보여줍니다. </a:t>
            </a:r>
            <a:endParaRPr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1A1A1A"/>
                </a:solidFill>
                <a:highlight>
                  <a:srgbClr val="FFFFFF"/>
                </a:highlight>
              </a:rPr>
              <a:t>사용자는 Route 53으로 연결된 도메인을 통해 웹 요청을 하고, 이 요청은 CloudFront를 거쳐 ACM에서 발급받은 인증서로 암호화된 후 ALB로 전달됩니다.</a:t>
            </a:r>
            <a:endParaRPr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1A1A1A"/>
                </a:solidFill>
                <a:highlight>
                  <a:srgbClr val="FFFFFF"/>
                </a:highlight>
              </a:rPr>
              <a:t>ALB는 동적 요청을 EC2 인스턴스로 라우팅하며, 서버 중단 시에는 S3를 통해 정적 웹사이트가 제공됩니다.</a:t>
            </a:r>
            <a:endParaRPr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highlight>
                  <a:srgbClr val="FFFFFF"/>
                </a:highlight>
              </a:rPr>
              <a:t>.</a:t>
            </a:r>
            <a:endParaRPr/>
          </a:p>
        </p:txBody>
      </p:sp>
      <p:sp>
        <p:nvSpPr>
          <p:cNvPr id="412" name="Google Shape;412;g35490ed019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4c7ad3025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54c7ad3025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A1A1A"/>
                </a:solidFill>
                <a:highlight>
                  <a:srgbClr val="FFFFFF"/>
                </a:highlight>
              </a:rPr>
              <a:t>먼저 웹과 WAS 서버 구축에 대해 말씀드리겠습니다. </a:t>
            </a:r>
            <a:endParaRPr sz="110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1A1A1A"/>
                </a:solidFill>
                <a:highlight>
                  <a:srgbClr val="FFFFFF"/>
                </a:highlight>
              </a:rPr>
              <a:t>웹과 WAS 서버를 분리한 이유는 서버 부하를 방지하고 보안을 강화하며, 오류 발생 시 무중단 운영을 가능하게 하기 위함입니다. </a:t>
            </a:r>
            <a:endParaRPr sz="110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1A1A1A"/>
                </a:solidFill>
                <a:highlight>
                  <a:srgbClr val="FFFFFF"/>
                </a:highlight>
              </a:rPr>
              <a:t>두 서버 모두 자바와 톰캣에 적합한 우분투 운영체제를 선택하였고, 안정성을 위해 WAS 서버는 2기가 이상의 램을 갖춘 스몰 인스턴스 유형으로 구성하였습니다.</a:t>
            </a:r>
            <a:endParaRPr sz="110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354c7ad3025_2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195c20760_0_1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5195c20760_0_1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1A1A1A"/>
                </a:solidFill>
                <a:highlight>
                  <a:srgbClr val="FFFFFF"/>
                </a:highlight>
              </a:rPr>
              <a:t>연동 과정에서는 프록시 모드를 선택하였으며, </a:t>
            </a:r>
            <a:endParaRPr sz="110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1A1A1A"/>
                </a:solidFill>
                <a:highlight>
                  <a:srgbClr val="FFFFFF"/>
                </a:highlight>
              </a:rPr>
              <a:t>mod_jk에 비해 설정이 간편하고 보안 관리가 용이하여 클라우드 네이티브 환경에 최적화된 방법이기 때문에 프록시 모드로 결정하였습니다. </a:t>
            </a:r>
            <a:endParaRPr sz="110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1A1A1A"/>
                </a:solidFill>
                <a:highlight>
                  <a:srgbClr val="FFFFFF"/>
                </a:highlight>
              </a:rPr>
              <a:t>결과에 보이는 것 처럼 연동 시 was 서버 IP에서 펫클리닉 화면이 잘 보이는 것을 확인할 수 있었습니다. </a:t>
            </a:r>
            <a:endParaRPr sz="110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3333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7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6" name="Google Shape;476;g35195c20760_0_12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53749d2500_5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53749d2500_5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도메인은 Route 53을 통해 연결하였고,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인증서를 발급받아 와일드카드를 적용하여 모든 서브 도메인이 연결되었습니다.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이를 통해 사이트 접속 시 인증서가 정상적으로 발급됨을 확인할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353749d2500_5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3749d2500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3749d2500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1A1A1A"/>
                </a:solidFill>
                <a:highlight>
                  <a:srgbClr val="FFFFFF"/>
                </a:highlight>
              </a:rPr>
              <a:t>마지막으로, CloudFront의 CDN을 통해 향후 사진 및 동영상 업로드 시 빠른 서비스가 가능하도록 고려하였으며, </a:t>
            </a:r>
            <a:endParaRPr sz="110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1A1A1A"/>
                </a:solidFill>
                <a:highlight>
                  <a:srgbClr val="FFFFFF"/>
                </a:highlight>
              </a:rPr>
              <a:t>서버 이상 시 고객에게 연락하라는 메시지를 S3에서 정적 웹사이트로 호스팅하였습니다.</a:t>
            </a:r>
            <a:endParaRPr sz="110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1A1A1A"/>
                </a:solidFill>
                <a:highlight>
                  <a:srgbClr val="FFFFFF"/>
                </a:highlight>
              </a:rPr>
              <a:t>이를 CloudFront와 연동하여 HTTPS로 안전하게 표시되도록 구성하였습니다.</a:t>
            </a:r>
            <a:endParaRPr sz="110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353749d2500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3e7150469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3e7150469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353e7150469_2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54d23201f6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54d23201f6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ALB</a:t>
            </a:r>
            <a:r>
              <a:rPr lang="en-US"/>
              <a:t>를 거쳐 오토 스케일링이 진행되고, Web 서버에서 EFS, Was 서버에서 EFS, DB 서버로 가는 부분에 대해 설명하겠습니다.</a:t>
            </a:r>
            <a:endParaRPr/>
          </a:p>
        </p:txBody>
      </p:sp>
      <p:sp>
        <p:nvSpPr>
          <p:cNvPr id="544" name="Google Shape;544;g354d23201f6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54e71e705d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54e71e705d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DB는 관리형 서비스인 RDS를 사용하여 유지 보수 최소화를 목표하고,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Master-Standby 구조와 자동 백업 기능을 통해 안정성 강화 하였습니다.</a:t>
            </a:r>
            <a:br>
              <a:rPr lang="en-US"/>
            </a:br>
            <a:r>
              <a:rPr lang="en-US"/>
              <a:t>Was-DB와 연결은 의존성 연결을 통해, Was 서버의 컨트롤러에서 가져와서 전달합니다.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연결이 정상적이라면, 웹에서 Owners를 등록하고 불러오는 부분을 결과에서 확인 할 수 있습니다.</a:t>
            </a:r>
            <a:endParaRPr/>
          </a:p>
        </p:txBody>
      </p:sp>
      <p:sp>
        <p:nvSpPr>
          <p:cNvPr id="572" name="Google Shape;572;g354e71e705d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195c20760_0_1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저희 프로젝트 목차는 </a:t>
            </a:r>
            <a:r>
              <a:rPr b="1" lang="en-US" sz="2700"/>
              <a:t>개요</a:t>
            </a:r>
            <a:r>
              <a:rPr lang="en-US" sz="2700"/>
              <a:t>를 </a:t>
            </a:r>
            <a:r>
              <a:rPr b="1" lang="en-US" sz="2700"/>
              <a:t>시작</a:t>
            </a:r>
            <a:r>
              <a:rPr lang="en-US" sz="2700"/>
              <a:t>으로, 3</a:t>
            </a:r>
            <a:r>
              <a:rPr b="1" lang="en-US" sz="2700"/>
              <a:t>-Tier 아키텍처 구축</a:t>
            </a:r>
            <a:r>
              <a:rPr lang="en-US" sz="2700"/>
              <a:t> </a:t>
            </a:r>
            <a:r>
              <a:rPr lang="en-US" sz="2700">
                <a:solidFill>
                  <a:srgbClr val="FF0000"/>
                </a:solidFill>
              </a:rPr>
              <a:t>과정과 모니터링 그리고 </a:t>
            </a:r>
            <a:endParaRPr sz="27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/>
              <a:t>최종 결과</a:t>
            </a:r>
            <a:r>
              <a:rPr lang="en-US" sz="2700"/>
              <a:t> 시연까지의 흐름으로 </a:t>
            </a:r>
            <a:r>
              <a:rPr b="1" lang="en-US" sz="2700"/>
              <a:t>구성</a:t>
            </a:r>
            <a:r>
              <a:rPr lang="en-US" sz="2700"/>
              <a:t>되어 있습니다.</a:t>
            </a:r>
            <a:endParaRPr sz="2700"/>
          </a:p>
        </p:txBody>
      </p:sp>
      <p:sp>
        <p:nvSpPr>
          <p:cNvPr id="216" name="Google Shape;216;g35195c20760_0_1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5195c20760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5195c20760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EFS는 웹 프로젝트의 소스 통합 관리를 위해서 운영자가 쉽게 관리할 수 있도록 했고,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소스 자동 배포 시 서버가 10~20초 다운 되는데 새벽 시간대나 DB 서버 백업 시 진행을 권장하여 서비스에 불편을 겪는 일이 없도록 진행할 예정입니다.</a:t>
            </a:r>
            <a:endParaRPr/>
          </a:p>
        </p:txBody>
      </p:sp>
      <p:sp>
        <p:nvSpPr>
          <p:cNvPr id="599" name="Google Shape;599;g35195c20760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5153372c93_0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5153372c93_0_3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Balancer는 ALB를 선택하여, URL 기반 라우팅과 정교한 헬스 체크가 가능하다는 점과 향후 서비스 확장을 고려하여 선정하였습니다.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리스너에서 HTTPS, HTTP 둘다 접근하여도 리디렉션으로 HTTPS로 전달할 수 있도록 설정하였습니다.</a:t>
            </a:r>
            <a:endParaRPr/>
          </a:p>
        </p:txBody>
      </p:sp>
      <p:sp>
        <p:nvSpPr>
          <p:cNvPr id="630" name="Google Shape;630;g35153372c93_0_3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5153372c93_0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5153372c93_0_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원장 선생님의 주말 동물농장 출현 후 트래픽 급증을 고려하여, 자동 확장 기준을 설정 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평상시는 t3.small 기준 2대 서버의 CPU 피크 부하율이 30~50%로 측정되며 오류율(2xx 이외 응답)이 없이 서비스를 진행했고,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예약 스케줄링을 통해 보통 급증하는 시간 대에 4대 정도를 배치하여, 동시 사용자가 급증했을 때 장애 없이 처리하도록 설정하였습니다.</a:t>
            </a:r>
            <a:endParaRPr/>
          </a:p>
        </p:txBody>
      </p:sp>
      <p:sp>
        <p:nvSpPr>
          <p:cNvPr id="650" name="Google Shape;650;g35153372c93_0_3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53e7150469_2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53e7150469_2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353e7150469_2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4a033219b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4a033219b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저는 흐름과정을 통해 모니터링이 어떻게 구성되었는지 설명 드리겠습니다.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해당 시스템은 방송 시간대 동시접속자 수가 20명에서 약 500명까지 폭증을 대비하여, Auto Scaling과 ALB로 트래픽을 대응하고 있습니다.</a:t>
            </a:r>
            <a:br>
              <a:rPr b="1" lang="en-US"/>
            </a:br>
            <a:r>
              <a:rPr b="1" lang="en-US"/>
              <a:t> </a:t>
            </a:r>
            <a:r>
              <a:rPr b="1" lang="en-US"/>
              <a:t>오토스케일에 의해 EC2 인스턴스가 자동으로 증설되면 EventBridge가 EC2 생성/종료 이벤트를 감지해 Lambda를 호출하고, 해당 Lambda가 알람을 자동으로 생성 하도록 구성했습니다.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이 구조 덕분에 인스턴스 변화에도 알람 누락 없게 구성하였습니다.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또한 CloudWatch Agent는 메트릭을 수집해 CPU 사용률이 임계치를 초과하면 알람을 발생시키고, 이 알람은 SNS 통해 쳇봇을 거쳐 Slack에 게시됩니다.</a:t>
            </a:r>
            <a:br>
              <a:rPr b="1" lang="en-US"/>
            </a:br>
            <a:r>
              <a:rPr b="1" lang="en-US"/>
              <a:t>이때 Lambda를 추가로 활용해 에러 로그를 함께 Slack으로 전송해 빠르게 대응 할 수 있도록 구성하였습니다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688" name="Google Shape;688;g354a033219b_2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5410f646b7_13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5410f646b7_13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저는 흐름과정을 통해 모니터링이 어떻게 구성되었는지 설명 드리겠습니다.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해당 시스템은 방송 시간대 동시접속자 수가 20명에서 약 500명까지 폭증을 대비하여, Auto Scaling과 ALB로 트래픽을 대응하고 있습니다.</a:t>
            </a:r>
            <a:br>
              <a:rPr b="1" lang="en-US"/>
            </a:br>
            <a:r>
              <a:rPr b="1" lang="en-US"/>
              <a:t> 오토스케일에 의해 EC2 인스턴스가 자동으로 증설되면 EventBridge가 EC2 생성/종료 이벤트를 감지해 Lambda를 호출하고, 해당 Lambda가 알람을 자동으로 생성 하도록 구성했습니다.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이 구조 덕분에 인스턴스 변화에도 알람 누락 없게 구성하였습니다.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또한 CloudWatch Agent는 메트릭을 수집해 CPU 사용률이 임계치를 초과하면 알람을 발생시키고, 이 알람은 SNS 통해 쳇봇을 거쳐 Slack에 게시됩니다.</a:t>
            </a:r>
            <a:br>
              <a:rPr b="1" lang="en-US"/>
            </a:br>
            <a:r>
              <a:rPr b="1" lang="en-US"/>
              <a:t>이때 Lambda를 추가로 활용해 에러 로그를 함께 Slack으로 전송해 빠르게 대응 할 수 있도록 구성하였습니다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696" name="Google Shape;696;g35410f646b7_13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53749d250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53749d250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이제 이 알람이 어떻게 운영자에게 전달되는지 말씀 드리겠습니다.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CloudWatch Agent는 주요 지표를 수집하고, 임계치를 초과하면 알람이 발생합니다.</a:t>
            </a:r>
            <a:br>
              <a:rPr lang="en-US"/>
            </a:b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이 알람은 SNS를 거쳐 Lambda에 전달되며, Lambda는 </a:t>
            </a:r>
            <a:r>
              <a:rPr b="1" lang="en-US"/>
              <a:t>최근 5분간의 에러 로그를 필터링해서 Slack으로 함께 전송</a:t>
            </a:r>
            <a:r>
              <a:rPr lang="en-US"/>
              <a:t>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즉, 단순한 경보를 넘어서 ‘무엇이 문제인지’를 바로 파악할 수 있는 구조입니다.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실제로 중앙에 보이는 알림처럼, 경고 수준인지 심각한 상황인지에 따라 Slack에 로그와 함께 전달되고, 이메일로도 알림이 동시에 전송되어 </a:t>
            </a:r>
            <a:r>
              <a:rPr b="1" lang="en-US"/>
              <a:t>다양한 채널로 실시간 대응</a:t>
            </a:r>
            <a:r>
              <a:rPr lang="en-US"/>
              <a:t>이 가능합니다.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이런 방식으로 모든 인스턴스에 대해 </a:t>
            </a:r>
            <a:r>
              <a:rPr b="1" lang="en-US"/>
              <a:t>일관된 모니터링 체계</a:t>
            </a:r>
            <a:r>
              <a:rPr lang="en-US"/>
              <a:t>를 유지하면서도, 장애 발생 시 신속하게 원인을 파악하고 대응할 수 있도록 구성했습니다.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04" name="Google Shape;704;g353749d250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53749d2500_1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53749d2500_1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해당 시스템을 온프레미스 환경에서 운영할 경우, 서버 임대료, 외주 유지관리, 백업 및 보안 인증서 등 다양한 항목에서 매월 약 140만 원의 비용이 발생하게 됩니다.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반면, AWS 환경에서는 EC2 + RDS 인스턴스 비용을 포함하더라도 CloudWatch, ALB, S3 + CloudFront, Route 53 등 핵심 구성요소들을 모두 활용해도 약 43만 원 수준으로 운영이 가능합니다.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특히, Lambda와 SNS를 활용해 알림 및 로그 전달을 자동화함으로써 별도의 외주 인력 없이도 실시간 장애 탐지 및 대응 체계를 구축할 수 있어 운영 효율성과 비용 절감 효과를 동시에 기대할 수 있습니다.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353749d2500_12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5153372c93_0_4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5153372c93_0_4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35153372c93_0_4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53749d2500_12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53749d2500_12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 접속 커맨드 (linux)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mysql -u 'petclinicadmin' -p'Pa$$w0rd2025' -h 'rds-mysql.cblfmzidovrx.ap-northeast-2.rds.amazonaws.com'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 </a:t>
            </a:r>
            <a:r>
              <a:rPr lang="en-US"/>
              <a:t>주인 테이블 확인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 * from petclinic.owners;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cpu 부하 테스트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sudo apt install -y stress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stress --cpu 4 --timeout 300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353749d2500_12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7dd0e0a62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7dd0e0a62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개요로는 , 팀 소개를 해보겠습니다.</a:t>
            </a:r>
            <a:endParaRPr/>
          </a:p>
        </p:txBody>
      </p:sp>
      <p:sp>
        <p:nvSpPr>
          <p:cNvPr id="239" name="Google Shape;239;g337dd0e0a62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490ed019b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490ed019b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/>
              <a:t>저희 </a:t>
            </a:r>
            <a:r>
              <a:rPr i="1" lang="en-US" sz="2700"/>
              <a:t>두잇!</a:t>
            </a:r>
            <a:r>
              <a:rPr lang="en-US" sz="2700"/>
              <a:t> 팀은 IT 기술을 활용하여 "무엇이든 해보자!"는 의미를 담고 있으며, </a:t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/>
              <a:t>김남룡 멘토님과 박상길 팀장님을 중심으로 </a:t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/>
              <a:t>AWS 기반 3-Tier 아키텍처를 활용해 실제 서비스 운영을 가정한 </a:t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/>
              <a:t>인프라 설계와 구축을 직접 진행해보았습니다.</a:t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250" name="Google Shape;250;g35490ed019b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410f646b7_5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410f646b7_5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/>
              <a:t>두잇 동물병원은 서울시 강남구에 위치해 있으며 중소 규모의 동물병원 입니다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/>
              <a:t>온프레미스 환경에서 웹과 was, db 로 서버를 관리하고 있으며 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/>
              <a:t>원장님이 매주 일요일마다 유명 TV쇼에 출연하게 되었습니다. 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/>
          </a:p>
        </p:txBody>
      </p:sp>
      <p:sp>
        <p:nvSpPr>
          <p:cNvPr id="298" name="Google Shape;298;g35410f646b7_5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3749d2500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3749d2500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u="sng">
                <a:solidFill>
                  <a:srgbClr val="0000FF"/>
                </a:solidFill>
              </a:rPr>
              <a:t>원장님의</a:t>
            </a:r>
            <a:r>
              <a:rPr lang="en-US" sz="2500" u="sng">
                <a:solidFill>
                  <a:srgbClr val="0000FF"/>
                </a:solidFill>
              </a:rPr>
              <a:t> 방송 출현으로 인해 방송 직후 동물병원 홈페이지에 동시 접속자가 폭증하는 문제가 반복되었습니다.</a:t>
            </a:r>
            <a:endParaRPr sz="2500" u="sng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/>
              <a:t>이처럼 기존 </a:t>
            </a:r>
            <a:r>
              <a:rPr b="1" lang="en-US" sz="2500"/>
              <a:t>온프레미스 환경</a:t>
            </a:r>
            <a:r>
              <a:rPr lang="en-US" sz="2500"/>
              <a:t>에서는 이를 감당하지 못해 </a:t>
            </a:r>
            <a:r>
              <a:rPr b="1" lang="en-US" sz="2500"/>
              <a:t>페이지 접속 오류 </a:t>
            </a:r>
            <a:r>
              <a:rPr lang="en-US" sz="2500"/>
              <a:t>등의 문제가 발생했고,</a:t>
            </a:r>
            <a:br>
              <a:rPr lang="en-US" sz="2500"/>
            </a:br>
            <a:r>
              <a:rPr lang="en-US" sz="2500"/>
              <a:t>이에 병원 측은 다음과 같은 요구를 전달했습니다: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rgbClr val="444746"/>
                </a:solidFill>
              </a:rPr>
              <a:t>트래픽 폭증 시에도 끊기지 않는 안정적인 서비스, 장애 발생 시 바로 대응할 수 있는 모니터링 체계, 운영 파일을 공유할 수 있는 공통 스토리지, 전체 장애 시 안내 페이지 제공. 총 4가지의 요구사항이 있었습니다.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 u="sng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308" name="Google Shape;308;g353749d2500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410f646b7_7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410f646b7_7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/>
              <a:t>그래서 저희는 이러한 동물 병원의 요구사항을 해결하기 위해 </a:t>
            </a:r>
            <a:br>
              <a:rPr lang="en-US" sz="2500"/>
            </a:br>
            <a:r>
              <a:rPr lang="en-US" sz="2500"/>
              <a:t>서울 리전에서 두 가용 영역을 활용하여 </a:t>
            </a:r>
            <a:r>
              <a:rPr b="1" lang="en-US" sz="2500"/>
              <a:t>이중화된 3-Tier 아키텍처</a:t>
            </a:r>
            <a:r>
              <a:rPr lang="en-US" sz="2500"/>
              <a:t>를 구성했습니다.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/>
              <a:t>먼저</a:t>
            </a:r>
            <a:r>
              <a:rPr lang="en-US" sz="2500"/>
              <a:t> 가용성과 효율성을 고려하여</a:t>
            </a:r>
            <a:r>
              <a:rPr b="1" lang="en-US" sz="2500"/>
              <a:t> NAT Gateway</a:t>
            </a:r>
            <a:r>
              <a:rPr lang="en-US" sz="2500"/>
              <a:t>와 </a:t>
            </a:r>
            <a:r>
              <a:rPr b="1" lang="en-US" sz="2500"/>
              <a:t>Bastion Host </a:t>
            </a:r>
            <a:r>
              <a:rPr lang="en-US" sz="2500"/>
              <a:t>를 단일 퍼블릭 서브넷에 배치하였습니다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/>
              <a:t>프라이빗 서브넷에는</a:t>
            </a:r>
            <a:r>
              <a:rPr b="1" lang="en-US" sz="2500"/>
              <a:t>Web, WAS, DB</a:t>
            </a:r>
            <a:r>
              <a:rPr lang="en-US" sz="2500"/>
              <a:t>를 계층별로 나눠 배치했으며, 역할을 분리해 성능과 </a:t>
            </a:r>
            <a:r>
              <a:rPr lang="en-US" sz="2500"/>
              <a:t>보안</a:t>
            </a:r>
            <a:r>
              <a:rPr lang="en-US" sz="2500"/>
              <a:t>성을 높였습니다.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/>
              <a:t>또한 DB는 </a:t>
            </a:r>
            <a:r>
              <a:rPr b="1" lang="en-US" sz="2500"/>
              <a:t>마스터–스탠바이 구조</a:t>
            </a:r>
            <a:r>
              <a:rPr lang="en-US" sz="2500"/>
              <a:t>로 구성되어 있어, 서비스 중단 없이 안정적으로 운영될 수 있도록 설계했습니다.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/>
              <a:t>또한 </a:t>
            </a:r>
            <a:r>
              <a:rPr b="1" lang="en-US" sz="2500"/>
              <a:t>CloudWatch</a:t>
            </a:r>
            <a:r>
              <a:rPr lang="en-US" sz="2500"/>
              <a:t>로 실시간 모니터링을 강화하고, </a:t>
            </a:r>
            <a:r>
              <a:rPr b="1" lang="en-US" sz="2500"/>
              <a:t>S3</a:t>
            </a:r>
            <a:r>
              <a:rPr lang="en-US" sz="2500"/>
              <a:t>에는 정적 콘텐츠를 저장해 안정적인 서비스 제공이 가능하도록 했습니다.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/>
              <a:t>이처럼 저희는 </a:t>
            </a:r>
            <a:r>
              <a:rPr lang="en-US" sz="2500">
                <a:solidFill>
                  <a:srgbClr val="FF00FF"/>
                </a:solidFill>
              </a:rPr>
              <a:t>병원의 요구사항이었던 트래픽 폭증, 모니터링, 운영 편의성 증가, 장애 대응에 대해</a:t>
            </a:r>
            <a:r>
              <a:rPr lang="en-US" sz="2500"/>
              <a:t> 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/>
              <a:t>확장성, 안정성, 보안성</a:t>
            </a:r>
            <a:r>
              <a:rPr lang="en-US" sz="2500"/>
              <a:t>을 모두 고려한 클라우드 인프라를 구축했습니다. 구체적인 아키텍쳐 설명은 각 파트별로 발표 시 설명드리겠습니다. 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+왜 이런 아키텍처를 구성했는지, 왜 싱글 베스천인지? -시나리오에 대한 근거를 들면서 _(비용,고가용성 등등)-자세한 건 다음 차례로  하겠다고 말하면서 넘어가기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+(사이더에 대한 예측 대답: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/>
              <a:t>1. VPC는 큰 주소 공간 확보용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10.0.0.0/23</a:t>
            </a:r>
            <a:r>
              <a:rPr lang="en-US" sz="1100"/>
              <a:t>은 총 </a:t>
            </a:r>
            <a:r>
              <a:rPr b="1" lang="en-US" sz="1100"/>
              <a:t>512개 IP</a:t>
            </a:r>
            <a:r>
              <a:rPr lang="en-US" sz="1100"/>
              <a:t> 주소를 포함합니다.</a:t>
            </a:r>
            <a:br>
              <a:rPr lang="en-U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/>
              <a:t>이걸 먼저 크게 잡아둬야 향후 </a:t>
            </a:r>
            <a:r>
              <a:rPr b="1" lang="en-US" sz="1100"/>
              <a:t>확장, 추가 서브넷 구성</a:t>
            </a:r>
            <a:r>
              <a:rPr lang="en-US" sz="1100"/>
              <a:t>이 가능합니다.</a:t>
            </a:r>
            <a:br>
              <a:rPr lang="en-US" sz="1100"/>
            </a:br>
            <a:r>
              <a:rPr lang="en-US" sz="1100"/>
              <a:t> (예: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/24</a:t>
            </a:r>
            <a:r>
              <a:rPr lang="en-US" sz="1100"/>
              <a:t> 2개,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/25</a:t>
            </a:r>
            <a:r>
              <a:rPr lang="en-US" sz="1100"/>
              <a:t> 4개,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/26</a:t>
            </a:r>
            <a:r>
              <a:rPr lang="en-US" sz="1100"/>
              <a:t> 8개 이상 등 다양한 형태로 나눌 수 있음)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2. </a:t>
            </a:r>
            <a:r>
              <a:rPr b="1" lang="en-US" sz="1100"/>
              <a:t>서브넷은 기능과 가용영역(AZ)에 따라 나누기 위해 작게 쪼갬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/26은 총 64개 주소를 제공하지만, AWS 예약 주소(네트워크 주소, VPC 라우터 주소,DNS 서버 주소, 미래 확장용,</a:t>
            </a:r>
            <a:r>
              <a:rPr b="1" lang="en-US" sz="1100"/>
              <a:t>브로드캐스트 주소 등)</a:t>
            </a:r>
            <a:r>
              <a:rPr lang="en-US" sz="1100"/>
              <a:t> 때문에 실제 사용 가능한 IP는 약 59개입니다.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저희는 최대 500명 트래픽을 감안한 오토스케일링 구성을 위해 이 범위가 충분하다고 판단하여,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AZ별로 서브넷을 나눠 효율적인 자원 배치를 계획했습니다.”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-&gt;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= 저희는 VPC의 주소 범위를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10.0.0.0/23</a:t>
            </a:r>
            <a:r>
              <a:rPr lang="en-US" sz="1100"/>
              <a:t>으로 넉넉하게 잡아두었습니다.</a:t>
            </a:r>
            <a:br>
              <a:rPr lang="en-US" sz="1100"/>
            </a:br>
            <a:r>
              <a:rPr lang="en-US" sz="1100"/>
              <a:t> 이는 총 512개의 IP 주소를 포함하는 범위로,</a:t>
            </a:r>
            <a:br>
              <a:rPr lang="en-US" sz="1100"/>
            </a:br>
            <a:r>
              <a:rPr lang="en-US" sz="1100"/>
              <a:t> 향후 서브넷을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/24</a:t>
            </a:r>
            <a:r>
              <a:rPr lang="en-US" sz="1100"/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/25</a:t>
            </a:r>
            <a:r>
              <a:rPr lang="en-US" sz="1100"/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/26</a:t>
            </a:r>
            <a:r>
              <a:rPr lang="en-US" sz="1100"/>
              <a:t>처럼 다양한 크기로 유연하게 나눌 수 있도록 하기 위함입니다.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이렇게 큰 주소 공간을 먼저 확보해두면,</a:t>
            </a:r>
            <a:br>
              <a:rPr lang="en-US" sz="1100"/>
            </a:br>
            <a:r>
              <a:rPr lang="en-US" sz="1100"/>
              <a:t> 서비스 확장이나 새로운 가용 영역 추가 시에도 유연하게 대응할 수 있다는 장점이 있습니다.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그리고 실제 서브넷은 기능과 가용 영역(AZ)에 따라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/26</a:t>
            </a:r>
            <a:r>
              <a:rPr lang="en-US" sz="1100"/>
              <a:t> 단위로 작게 나누었습니다.</a:t>
            </a:r>
            <a:br>
              <a:rPr lang="en-US" sz="1100"/>
            </a:br>
            <a:r>
              <a:rPr lang="en-US" sz="1100"/>
              <a:t>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/26</a:t>
            </a:r>
            <a:r>
              <a:rPr lang="en-US" sz="1100"/>
              <a:t> 서브넷은 총 64개의 IP를 제공하지만,</a:t>
            </a:r>
            <a:br>
              <a:rPr lang="en-US" sz="1100"/>
            </a:br>
            <a:r>
              <a:rPr lang="en-US" sz="1100"/>
              <a:t> AWS에서는 네트워크 주소, 라우터 주소, DNS, 브로드캐스트 등 내부 시스템용으로 5개를 예약하기 때문에</a:t>
            </a:r>
            <a:br>
              <a:rPr lang="en-US" sz="1100"/>
            </a:br>
            <a:r>
              <a:rPr lang="en-US" sz="1100"/>
              <a:t> 실제로는 약 59개의 IP를 사용할 수 있습니다.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저희는 이 범위가 </a:t>
            </a:r>
            <a:r>
              <a:rPr b="1" lang="en-US" sz="1100"/>
              <a:t>최대 500명 트래픽을 감안한 오토스케일링 구성에도 충분하다</a:t>
            </a:r>
            <a:r>
              <a:rPr lang="en-US" sz="1100"/>
              <a:t>고 판단했고,</a:t>
            </a:r>
            <a:br>
              <a:rPr lang="en-US" sz="1100"/>
            </a:br>
            <a:r>
              <a:rPr lang="en-US" sz="1100"/>
              <a:t> 이에 따라 각 AZ별로 역할에 맞게 서브넷을 나누어</a:t>
            </a:r>
            <a:br>
              <a:rPr lang="en-US" sz="1100"/>
            </a:br>
            <a:r>
              <a:rPr lang="en-US" sz="1100"/>
              <a:t> </a:t>
            </a:r>
            <a:r>
              <a:rPr b="1" lang="en-US" sz="1100"/>
              <a:t>효율적인 자원 배치와 확장성을 고려한 네트워크 설계</a:t>
            </a:r>
            <a:r>
              <a:rPr lang="en-US" sz="1100"/>
              <a:t>를 구현했습니다.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-&gt;</a:t>
            </a:r>
            <a:r>
              <a:rPr b="1" lang="en-US" sz="1100"/>
              <a:t>최대 500명 트래픽을 감안한 오토스케일링 구성에도 충분-근거?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/>
              <a:t>  -&gt;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5410f646b7_7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195c20760_0_1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195c20760_0_1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인프라의 기본이 되는 </a:t>
            </a:r>
            <a:r>
              <a:rPr b="1" lang="en-US" sz="2700">
                <a:solidFill>
                  <a:srgbClr val="FF0000"/>
                </a:solidFill>
              </a:rPr>
              <a:t>네트워크 환경 구성과 보안 정책 설정 과정을 중심</a:t>
            </a:r>
            <a:r>
              <a:rPr lang="en-US" sz="2700"/>
              <a:t>으로 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주요 포인트들을 함께 나눠보겠습니다.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5195c20760_0_12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490ed019b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490ed019b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/>
              <a:t>이제 저희가 구성한 AWS 3-Tier 아키텍처의 네트워크 흐름을 설명드리겠습니다.</a:t>
            </a:r>
            <a:endParaRPr b="1"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/>
              <a:t>먼저 사용자가 인터넷을 통해 접속했을 때 Route 53 도메인을 통해 Internet Gateway를 거쳐</a:t>
            </a:r>
            <a:endParaRPr b="1"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/>
              <a:t> 외부 ALB로 전달되고, 이후 Web 서버로 유입됩니다.</a:t>
            </a:r>
            <a:endParaRPr b="1"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-US" sz="2500"/>
            </a:br>
            <a:r>
              <a:rPr b="1" lang="en-US" sz="2500"/>
              <a:t> </a:t>
            </a:r>
            <a:r>
              <a:rPr b="1" lang="en-US" sz="2500"/>
              <a:t> Route 53 도메인 을 거쳐 </a:t>
            </a:r>
            <a:r>
              <a:rPr b="1" lang="en-US" sz="2500"/>
              <a:t>ALB 까지는 443포트로  HTTPS 프로토콜로 TLS 1.2를 적용해 암호화된 상태로 전송됩니다. (왜 HTTPS 를 썼는지? 이유 추가하기)</a:t>
            </a:r>
            <a:endParaRPr b="1"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-US" sz="2500"/>
            </a:br>
            <a:r>
              <a:rPr b="1" lang="en-US" sz="2500"/>
              <a:t> Web 서버에서는 80번 포트, WAS 서버는 8080 포트,</a:t>
            </a:r>
            <a:br>
              <a:rPr b="1" lang="en-US" sz="2500"/>
            </a:br>
            <a:r>
              <a:rPr b="1" lang="en-US" sz="2500"/>
              <a:t> 그리고 RDS는 3306 포트를 통해 데이터베이스와 연결됩니다.</a:t>
            </a:r>
            <a:endParaRPr b="1"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62" name="Google Shape;362;g35490ed019b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5.png"/><Relationship Id="rId4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.표지_블랙">
  <p:cSld name="제목 슬라이드_3">
    <p:bg>
      <p:bgPr>
        <a:solidFill>
          <a:srgbClr val="0E0E0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2793000" y="2466025"/>
            <a:ext cx="66060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oto Sans KR"/>
              <a:buNone/>
              <a:defRPr b="1" sz="4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Noto Sans KR"/>
              <a:buNone/>
              <a:defRPr b="1" sz="48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Noto Sans KR"/>
              <a:buNone/>
              <a:defRPr b="1" sz="48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Noto Sans KR"/>
              <a:buNone/>
              <a:defRPr b="1" sz="48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Noto Sans KR"/>
              <a:buNone/>
              <a:defRPr b="1" sz="48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Noto Sans KR"/>
              <a:buNone/>
              <a:defRPr b="1" sz="48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Noto Sans KR"/>
              <a:buNone/>
              <a:defRPr b="1" sz="48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Noto Sans KR"/>
              <a:buNone/>
              <a:defRPr b="1" sz="48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Noto Sans KR"/>
              <a:buNone/>
              <a:defRPr b="1" sz="48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2892750" y="4186100"/>
            <a:ext cx="6406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Noto Sans KR"/>
              <a:buNone/>
              <a:defRPr sz="1800">
                <a:solidFill>
                  <a:srgbClr val="D8D8D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None/>
              <a:defRPr sz="20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None/>
              <a:defRPr sz="18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KR"/>
              <a:buNone/>
              <a:defRPr sz="16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KR"/>
              <a:buNone/>
              <a:defRPr sz="16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KR"/>
              <a:buNone/>
              <a:defRPr sz="16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KR"/>
              <a:buNone/>
              <a:defRPr sz="16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KR"/>
              <a:buNone/>
              <a:defRPr sz="16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KR"/>
              <a:buNone/>
              <a:defRPr sz="16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pic>
        <p:nvPicPr>
          <p:cNvPr id="18" name="Google Shape;18;p2" title="ai-clolr_icon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46920" y="1639824"/>
            <a:ext cx="3186450" cy="350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 title="cloud심볼_화이트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7000" y="2448975"/>
            <a:ext cx="3317724" cy="24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 title="bespin-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056" y="1058390"/>
            <a:ext cx="2002534" cy="180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1.간지_화이트">
  <p:cSld name="2_제목 슬라이드_3_2_3_1_1_2_1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5039" y="2094703"/>
            <a:ext cx="400786" cy="29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125" y="2054775"/>
            <a:ext cx="492779" cy="3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884" y="2054775"/>
            <a:ext cx="269180" cy="2969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1"/>
          <p:cNvSpPr txBox="1"/>
          <p:nvPr>
            <p:ph type="ctrTitle"/>
          </p:nvPr>
        </p:nvSpPr>
        <p:spPr>
          <a:xfrm>
            <a:off x="927800" y="2597025"/>
            <a:ext cx="5516100" cy="18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2.간지_블랙">
  <p:cSld name="2_제목 슬라이드_3_2_2_2_1_1">
    <p:bg>
      <p:bgPr>
        <a:solidFill>
          <a:srgbClr val="0E0E0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035039" y="2094703"/>
            <a:ext cx="400786" cy="29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25125" y="2054775"/>
            <a:ext cx="492779" cy="3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2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591884" y="2054775"/>
            <a:ext cx="269180" cy="29699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2"/>
          <p:cNvSpPr txBox="1"/>
          <p:nvPr>
            <p:ph type="ctrTitle"/>
          </p:nvPr>
        </p:nvSpPr>
        <p:spPr>
          <a:xfrm>
            <a:off x="927800" y="2597025"/>
            <a:ext cx="5516100" cy="18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 KR"/>
              <a:buNone/>
              <a:defRPr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2.간지_화이트">
  <p:cSld name="2_제목 슬라이드_3_2_3_1_1_1_1_1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035039" y="2094703"/>
            <a:ext cx="400786" cy="29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25125" y="2054775"/>
            <a:ext cx="492779" cy="3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591884" y="2054775"/>
            <a:ext cx="269180" cy="29699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 txBox="1"/>
          <p:nvPr>
            <p:ph type="ctrTitle"/>
          </p:nvPr>
        </p:nvSpPr>
        <p:spPr>
          <a:xfrm>
            <a:off x="927800" y="2597025"/>
            <a:ext cx="5516100" cy="18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3.간지_타사 로고 포함용_블랙">
  <p:cSld name="2_제목 슬라이드_3_2_2_3_1_1">
    <p:bg>
      <p:bgPr>
        <a:solidFill>
          <a:srgbClr val="0E0E0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5039" y="2094703"/>
            <a:ext cx="400786" cy="29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125" y="2054775"/>
            <a:ext cx="492779" cy="3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884" y="2054775"/>
            <a:ext cx="269180" cy="2969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4"/>
          <p:cNvSpPr txBox="1"/>
          <p:nvPr>
            <p:ph type="ctrTitle"/>
          </p:nvPr>
        </p:nvSpPr>
        <p:spPr>
          <a:xfrm>
            <a:off x="927800" y="2597025"/>
            <a:ext cx="5516100" cy="18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 KR"/>
              <a:buNone/>
              <a:defRPr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3.간지_타사 로고 포함용_화이트">
  <p:cSld name="2_제목 슬라이드_3_2_3_1_1_2_1_1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5039" y="2094703"/>
            <a:ext cx="400786" cy="29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125" y="2054775"/>
            <a:ext cx="492779" cy="3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884" y="2054775"/>
            <a:ext cx="269180" cy="2969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>
            <p:ph type="ctrTitle"/>
          </p:nvPr>
        </p:nvSpPr>
        <p:spPr>
          <a:xfrm>
            <a:off x="927800" y="2597025"/>
            <a:ext cx="5516100" cy="18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4.간지_타사 로고 포함용_블랙 ">
  <p:cSld name="2_제목 슬라이드_3_2_3_1">
    <p:bg>
      <p:bgPr>
        <a:solidFill>
          <a:srgbClr val="0E0E0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035039" y="2094703"/>
            <a:ext cx="400786" cy="29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25125" y="2054775"/>
            <a:ext cx="492779" cy="3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591884" y="2054775"/>
            <a:ext cx="269180" cy="29699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>
            <p:ph type="ctrTitle"/>
          </p:nvPr>
        </p:nvSpPr>
        <p:spPr>
          <a:xfrm>
            <a:off x="927800" y="2597025"/>
            <a:ext cx="5516100" cy="18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 KR"/>
              <a:buNone/>
              <a:defRPr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4.간지_타사 로고 포함용_화이트">
  <p:cSld name="2_제목 슬라이드_3_2_3_1_1_1_1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035039" y="2094703"/>
            <a:ext cx="400786" cy="29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25125" y="2054775"/>
            <a:ext cx="492779" cy="3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591884" y="2054775"/>
            <a:ext cx="269180" cy="29699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/>
          <p:nvPr>
            <p:ph type="ctrTitle"/>
          </p:nvPr>
        </p:nvSpPr>
        <p:spPr>
          <a:xfrm>
            <a:off x="927800" y="2597025"/>
            <a:ext cx="5516100" cy="18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1" sz="4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5.간지_블랙">
  <p:cSld name="2_제목 슬라이드_3_2_2_1">
    <p:bg>
      <p:bgPr>
        <a:solidFill>
          <a:srgbClr val="0E0E0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ctrTitle"/>
          </p:nvPr>
        </p:nvSpPr>
        <p:spPr>
          <a:xfrm>
            <a:off x="2589350" y="2500950"/>
            <a:ext cx="7013400" cy="18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0000"/>
              <a:buFont typeface="Noto Sans KR"/>
              <a:buNone/>
              <a:defRPr b="1" sz="10000">
                <a:solidFill>
                  <a:srgbClr val="161616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49" name="Google Shape;149;p18"/>
          <p:cNvSpPr txBox="1"/>
          <p:nvPr>
            <p:ph idx="2" type="ctrTitle"/>
          </p:nvPr>
        </p:nvSpPr>
        <p:spPr>
          <a:xfrm>
            <a:off x="4825275" y="2597025"/>
            <a:ext cx="52383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KR"/>
              <a:buNone/>
              <a:defRPr b="1" sz="4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50" name="Google Shape;150;p18"/>
          <p:cNvSpPr txBox="1"/>
          <p:nvPr>
            <p:ph idx="3" type="ctrTitle"/>
          </p:nvPr>
        </p:nvSpPr>
        <p:spPr>
          <a:xfrm>
            <a:off x="4825275" y="3999050"/>
            <a:ext cx="5487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KR"/>
              <a:buNone/>
              <a:defRPr sz="14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sz="14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sz="14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sz="14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sz="14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sz="14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sz="14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sz="14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sz="14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51" name="Google Shape;151;p18"/>
          <p:cNvSpPr txBox="1"/>
          <p:nvPr>
            <p:ph idx="4" type="ctrTitle"/>
          </p:nvPr>
        </p:nvSpPr>
        <p:spPr>
          <a:xfrm>
            <a:off x="2839875" y="3022550"/>
            <a:ext cx="1767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 sz="18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5.간지_화이트">
  <p:cSld name="2_제목 슬라이드_3_2_2_1_1">
    <p:bg>
      <p:bgPr>
        <a:noFill/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ctrTitle"/>
          </p:nvPr>
        </p:nvSpPr>
        <p:spPr>
          <a:xfrm>
            <a:off x="2589350" y="2500950"/>
            <a:ext cx="7013400" cy="18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0"/>
              <a:buFont typeface="Noto Sans KR"/>
              <a:buNone/>
              <a:defRPr b="1" sz="10000">
                <a:solidFill>
                  <a:srgbClr val="F3F3F3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2" type="ctrTitle"/>
          </p:nvPr>
        </p:nvSpPr>
        <p:spPr>
          <a:xfrm>
            <a:off x="4825275" y="2597025"/>
            <a:ext cx="61956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oto Sans KR"/>
              <a:buNone/>
              <a:defRPr b="1" sz="40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55" name="Google Shape;155;p19"/>
          <p:cNvSpPr txBox="1"/>
          <p:nvPr>
            <p:ph idx="3" type="ctrTitle"/>
          </p:nvPr>
        </p:nvSpPr>
        <p:spPr>
          <a:xfrm>
            <a:off x="4825275" y="3999050"/>
            <a:ext cx="5487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sz="14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idx="4" type="ctrTitle"/>
          </p:nvPr>
        </p:nvSpPr>
        <p:spPr>
          <a:xfrm>
            <a:off x="2839875" y="3022550"/>
            <a:ext cx="1767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 sz="18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6.간지_타사 로고 포함용_블랙">
  <p:cSld name="2_제목 슬라이드_3_2_2_1_3">
    <p:bg>
      <p:bgPr>
        <a:solidFill>
          <a:srgbClr val="0E0E0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ctrTitle"/>
          </p:nvPr>
        </p:nvSpPr>
        <p:spPr>
          <a:xfrm>
            <a:off x="2589350" y="2500950"/>
            <a:ext cx="7013400" cy="18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0000"/>
              <a:buFont typeface="Noto Sans KR"/>
              <a:buNone/>
              <a:defRPr b="1" sz="10000">
                <a:solidFill>
                  <a:srgbClr val="161616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59" name="Google Shape;159;p20"/>
          <p:cNvSpPr txBox="1"/>
          <p:nvPr>
            <p:ph idx="2" type="ctrTitle"/>
          </p:nvPr>
        </p:nvSpPr>
        <p:spPr>
          <a:xfrm>
            <a:off x="4825275" y="2597025"/>
            <a:ext cx="52383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KR"/>
              <a:buNone/>
              <a:defRPr b="1" sz="4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60" name="Google Shape;160;p20"/>
          <p:cNvSpPr txBox="1"/>
          <p:nvPr>
            <p:ph idx="3" type="ctrTitle"/>
          </p:nvPr>
        </p:nvSpPr>
        <p:spPr>
          <a:xfrm>
            <a:off x="4825275" y="3999050"/>
            <a:ext cx="5487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KR"/>
              <a:buNone/>
              <a:defRPr sz="14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sz="14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sz="14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sz="14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sz="14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sz="14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sz="14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sz="14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sz="14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61" name="Google Shape;161;p20"/>
          <p:cNvSpPr txBox="1"/>
          <p:nvPr>
            <p:ph idx="4" type="ctrTitle"/>
          </p:nvPr>
        </p:nvSpPr>
        <p:spPr>
          <a:xfrm>
            <a:off x="2839875" y="3022550"/>
            <a:ext cx="1767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 sz="18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.표지_화이트">
  <p:cSld name="제목 슬라이드_3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2793000" y="2466025"/>
            <a:ext cx="66060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Font typeface="Noto Sans KR"/>
              <a:buNone/>
              <a:defRPr b="1" sz="48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Font typeface="Noto Sans KR"/>
              <a:buNone/>
              <a:defRPr b="1" sz="48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Font typeface="Noto Sans KR"/>
              <a:buNone/>
              <a:defRPr b="1" sz="48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Font typeface="Noto Sans KR"/>
              <a:buNone/>
              <a:defRPr b="1" sz="48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Font typeface="Noto Sans KR"/>
              <a:buNone/>
              <a:defRPr b="1" sz="48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Font typeface="Noto Sans KR"/>
              <a:buNone/>
              <a:defRPr b="1" sz="48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Font typeface="Noto Sans KR"/>
              <a:buNone/>
              <a:defRPr b="1" sz="48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Font typeface="Noto Sans KR"/>
              <a:buNone/>
              <a:defRPr b="1" sz="48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Font typeface="Noto Sans KR"/>
              <a:buNone/>
              <a:defRPr b="1" sz="48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2892750" y="4186100"/>
            <a:ext cx="6406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Noto Sans KR"/>
              <a:buNone/>
              <a:defRPr sz="1800">
                <a:solidFill>
                  <a:srgbClr val="D8D8D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None/>
              <a:defRPr sz="20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None/>
              <a:defRPr sz="18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KR"/>
              <a:buNone/>
              <a:defRPr sz="16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KR"/>
              <a:buNone/>
              <a:defRPr sz="16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KR"/>
              <a:buNone/>
              <a:defRPr sz="16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KR"/>
              <a:buNone/>
              <a:defRPr sz="16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KR"/>
              <a:buNone/>
              <a:defRPr sz="16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KR"/>
              <a:buNone/>
              <a:defRPr sz="16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pic>
        <p:nvPicPr>
          <p:cNvPr id="24" name="Google Shape;24;p3" title="ai-clolr_icon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46920" y="1639824"/>
            <a:ext cx="3186450" cy="350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 title="cloud심볼_화이트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7000" y="2448975"/>
            <a:ext cx="3317724" cy="24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 title="bespin-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056" y="1058390"/>
            <a:ext cx="2002534" cy="180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6.간지_타사 로고 포함용_화이트">
  <p:cSld name="2_제목 슬라이드_3_2_2_1_1_1">
    <p:bg>
      <p:bgPr>
        <a:noFill/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ctrTitle"/>
          </p:nvPr>
        </p:nvSpPr>
        <p:spPr>
          <a:xfrm>
            <a:off x="2589350" y="2500950"/>
            <a:ext cx="7013400" cy="18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0"/>
              <a:buFont typeface="Noto Sans KR"/>
              <a:buNone/>
              <a:defRPr b="1" sz="10000">
                <a:solidFill>
                  <a:srgbClr val="F3F3F3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0"/>
              <a:buFont typeface="Noto Sans KR"/>
              <a:buNone/>
              <a:defRPr sz="50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idx="2" type="ctrTitle"/>
          </p:nvPr>
        </p:nvSpPr>
        <p:spPr>
          <a:xfrm>
            <a:off x="4825275" y="2597025"/>
            <a:ext cx="61956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oto Sans KR"/>
              <a:buNone/>
              <a:defRPr b="1" sz="40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65" name="Google Shape;165;p21"/>
          <p:cNvSpPr txBox="1"/>
          <p:nvPr>
            <p:ph idx="3" type="ctrTitle"/>
          </p:nvPr>
        </p:nvSpPr>
        <p:spPr>
          <a:xfrm>
            <a:off x="4825275" y="3999050"/>
            <a:ext cx="5487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sz="14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4" type="ctrTitle"/>
          </p:nvPr>
        </p:nvSpPr>
        <p:spPr>
          <a:xfrm>
            <a:off x="2839875" y="3022550"/>
            <a:ext cx="1767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 sz="18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KR"/>
              <a:buNone/>
              <a:defRPr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-1.내지_블랙">
  <p:cSld name="2_제목 슬라이드_3_2_2_1_2">
    <p:bg>
      <p:bgPr>
        <a:solidFill>
          <a:srgbClr val="0E0E0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KR"/>
              <a:buNone/>
              <a:defRPr b="1" sz="24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pic>
        <p:nvPicPr>
          <p:cNvPr id="169" name="Google Shape;169;p2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775400" y="6489522"/>
            <a:ext cx="1097280" cy="9875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>
            <a:off x="11008600" y="6356350"/>
            <a:ext cx="706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rPr>
              <a:t>‹#›</a:t>
            </a:fld>
            <a:endParaRPr sz="600">
              <a:solidFill>
                <a:srgbClr val="88888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4377150" y="6422050"/>
            <a:ext cx="3437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rPr>
              <a:t>© 2025 BESPIN GLOBAL, All Rights Reserved.</a:t>
            </a:r>
            <a:endParaRPr sz="600">
              <a:solidFill>
                <a:srgbClr val="88888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-1.내지_화이트">
  <p:cSld name="2_제목 슬라이드_3_2_2_1_2_1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KR"/>
              <a:buNone/>
              <a:defRPr b="1" sz="24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74" name="Google Shape;174;p23"/>
          <p:cNvSpPr txBox="1"/>
          <p:nvPr/>
        </p:nvSpPr>
        <p:spPr>
          <a:xfrm>
            <a:off x="11008600" y="6356350"/>
            <a:ext cx="706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D9D9D9"/>
                </a:solidFill>
                <a:latin typeface="Noto Sans KR"/>
                <a:ea typeface="Noto Sans KR"/>
                <a:cs typeface="Noto Sans KR"/>
                <a:sym typeface="Noto Sans KR"/>
              </a:rPr>
              <a:t>‹#›</a:t>
            </a:fld>
            <a:endParaRPr sz="600">
              <a:solidFill>
                <a:srgbClr val="D9D9D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4377150" y="6422050"/>
            <a:ext cx="3437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D9D9D9"/>
                </a:solidFill>
                <a:latin typeface="Noto Sans KR"/>
                <a:ea typeface="Noto Sans KR"/>
                <a:cs typeface="Noto Sans KR"/>
                <a:sym typeface="Noto Sans KR"/>
              </a:rPr>
              <a:t>© 2025 BESPIN GLOBAL, All Rights Reserved.</a:t>
            </a:r>
            <a:endParaRPr sz="600">
              <a:solidFill>
                <a:srgbClr val="D9D9D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775400" y="6489522"/>
            <a:ext cx="1097280" cy="98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-2.내지_블랙">
  <p:cSld name="2_제목 슬라이드_3_2_2_1_2_2">
    <p:bg>
      <p:bgPr>
        <a:solidFill>
          <a:srgbClr val="0E0E0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KR"/>
              <a:buNone/>
              <a:defRPr b="1" sz="24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79" name="Google Shape;179;p24"/>
          <p:cNvSpPr txBox="1"/>
          <p:nvPr>
            <p:ph idx="2" type="ctrTitle"/>
          </p:nvPr>
        </p:nvSpPr>
        <p:spPr>
          <a:xfrm>
            <a:off x="775400" y="1007750"/>
            <a:ext cx="104853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KR"/>
              <a:buNone/>
              <a:defRPr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KR"/>
              <a:buNone/>
              <a:defRPr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KR"/>
              <a:buNone/>
              <a:defRPr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KR"/>
              <a:buNone/>
              <a:defRPr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KR"/>
              <a:buNone/>
              <a:defRPr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KR"/>
              <a:buNone/>
              <a:defRPr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KR"/>
              <a:buNone/>
              <a:defRPr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KR"/>
              <a:buNone/>
              <a:defRPr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KR"/>
              <a:buNone/>
              <a:defRPr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pic>
        <p:nvPicPr>
          <p:cNvPr id="180" name="Google Shape;180;p2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775400" y="6489522"/>
            <a:ext cx="1097280" cy="9875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11008600" y="6356350"/>
            <a:ext cx="706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rPr>
              <a:t>‹#›</a:t>
            </a:fld>
            <a:endParaRPr sz="600">
              <a:solidFill>
                <a:srgbClr val="88888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4377150" y="6422050"/>
            <a:ext cx="3437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rPr>
              <a:t>© 2025 BESPIN GLOBAL, All Rights Reserved.</a:t>
            </a:r>
            <a:endParaRPr sz="600">
              <a:solidFill>
                <a:srgbClr val="88888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-2.내지_화이트">
  <p:cSld name="2_제목 슬라이드_3_2_2_1_2_1_1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KR"/>
              <a:buNone/>
              <a:defRPr b="1" sz="24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85" name="Google Shape;185;p25"/>
          <p:cNvSpPr txBox="1"/>
          <p:nvPr>
            <p:ph idx="2" type="ctrTitle"/>
          </p:nvPr>
        </p:nvSpPr>
        <p:spPr>
          <a:xfrm>
            <a:off x="775400" y="1007750"/>
            <a:ext cx="104853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KR"/>
              <a:buNone/>
              <a:defRPr sz="12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None/>
              <a:defRPr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None/>
              <a:defRPr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None/>
              <a:defRPr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None/>
              <a:defRPr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None/>
              <a:defRPr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None/>
              <a:defRPr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None/>
              <a:defRPr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None/>
              <a:defRPr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86" name="Google Shape;186;p25"/>
          <p:cNvSpPr txBox="1"/>
          <p:nvPr/>
        </p:nvSpPr>
        <p:spPr>
          <a:xfrm>
            <a:off x="11008600" y="6356350"/>
            <a:ext cx="706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D9D9D9"/>
                </a:solidFill>
                <a:latin typeface="Noto Sans KR"/>
                <a:ea typeface="Noto Sans KR"/>
                <a:cs typeface="Noto Sans KR"/>
                <a:sym typeface="Noto Sans KR"/>
              </a:rPr>
              <a:t>‹#›</a:t>
            </a:fld>
            <a:endParaRPr sz="600">
              <a:solidFill>
                <a:srgbClr val="D9D9D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4377150" y="6422050"/>
            <a:ext cx="3437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D9D9D9"/>
                </a:solidFill>
                <a:latin typeface="Noto Sans KR"/>
                <a:ea typeface="Noto Sans KR"/>
                <a:cs typeface="Noto Sans KR"/>
                <a:sym typeface="Noto Sans KR"/>
              </a:rPr>
              <a:t>© 2025 BESPIN GLOBAL, All Rights Reserved.</a:t>
            </a:r>
            <a:endParaRPr sz="600">
              <a:solidFill>
                <a:srgbClr val="D9D9D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88" name="Google Shape;188;p25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775400" y="6489522"/>
            <a:ext cx="1097280" cy="98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-1.내지_블랙 1">
  <p:cSld name="2_제목 슬라이드_3_2_2_1_2_3">
    <p:bg>
      <p:bgPr>
        <a:solidFill>
          <a:srgbClr val="0E0E0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KR"/>
              <a:buNone/>
              <a:defRPr b="1" sz="24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91" name="Google Shape;191;p26"/>
          <p:cNvSpPr txBox="1"/>
          <p:nvPr/>
        </p:nvSpPr>
        <p:spPr>
          <a:xfrm>
            <a:off x="11008600" y="6356350"/>
            <a:ext cx="706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rPr>
              <a:t>‹#›</a:t>
            </a:fld>
            <a:endParaRPr sz="600">
              <a:solidFill>
                <a:srgbClr val="88888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4377150" y="6422050"/>
            <a:ext cx="3437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rPr>
              <a:t>© 2025 BESPIN GLOBAL, All Rights Reserved.</a:t>
            </a:r>
            <a:endParaRPr sz="600">
              <a:solidFill>
                <a:srgbClr val="88888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-1.내지_화이트 1">
  <p:cSld name="2_제목 슬라이드_3_2_2_1_2_1_2"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KR"/>
              <a:buNone/>
              <a:defRPr b="1" sz="24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95" name="Google Shape;195;p27"/>
          <p:cNvSpPr txBox="1"/>
          <p:nvPr/>
        </p:nvSpPr>
        <p:spPr>
          <a:xfrm>
            <a:off x="11008600" y="6356350"/>
            <a:ext cx="706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D9D9D9"/>
                </a:solidFill>
                <a:latin typeface="Noto Sans KR"/>
                <a:ea typeface="Noto Sans KR"/>
                <a:cs typeface="Noto Sans KR"/>
                <a:sym typeface="Noto Sans KR"/>
              </a:rPr>
              <a:t>‹#›</a:t>
            </a:fld>
            <a:endParaRPr sz="600">
              <a:solidFill>
                <a:srgbClr val="D9D9D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4377150" y="6422050"/>
            <a:ext cx="3437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D9D9D9"/>
                </a:solidFill>
                <a:latin typeface="Noto Sans KR"/>
                <a:ea typeface="Noto Sans KR"/>
                <a:cs typeface="Noto Sans KR"/>
                <a:sym typeface="Noto Sans KR"/>
              </a:rPr>
              <a:t>© 2025 BESPIN GLOBAL, All Rights Reserved.</a:t>
            </a:r>
            <a:endParaRPr sz="600">
              <a:solidFill>
                <a:srgbClr val="D9D9D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-2.내지_블랙 1">
  <p:cSld name="2_제목 슬라이드_3_2_2_1_2_2_1">
    <p:bg>
      <p:bgPr>
        <a:solidFill>
          <a:srgbClr val="0E0E0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KR"/>
              <a:buNone/>
              <a:defRPr b="1" sz="24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99" name="Google Shape;199;p28"/>
          <p:cNvSpPr txBox="1"/>
          <p:nvPr>
            <p:ph idx="2" type="ctrTitle"/>
          </p:nvPr>
        </p:nvSpPr>
        <p:spPr>
          <a:xfrm>
            <a:off x="775400" y="1007750"/>
            <a:ext cx="104853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KR"/>
              <a:buNone/>
              <a:defRPr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KR"/>
              <a:buNone/>
              <a:defRPr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KR"/>
              <a:buNone/>
              <a:defRPr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KR"/>
              <a:buNone/>
              <a:defRPr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KR"/>
              <a:buNone/>
              <a:defRPr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KR"/>
              <a:buNone/>
              <a:defRPr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KR"/>
              <a:buNone/>
              <a:defRPr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KR"/>
              <a:buNone/>
              <a:defRPr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KR"/>
              <a:buNone/>
              <a:defRPr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00" name="Google Shape;200;p28"/>
          <p:cNvSpPr txBox="1"/>
          <p:nvPr/>
        </p:nvSpPr>
        <p:spPr>
          <a:xfrm>
            <a:off x="11008600" y="6356350"/>
            <a:ext cx="706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rPr>
              <a:t>‹#›</a:t>
            </a:fld>
            <a:endParaRPr sz="600">
              <a:solidFill>
                <a:srgbClr val="88888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4377150" y="6422050"/>
            <a:ext cx="3437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rPr>
              <a:t>© 2025 BESPIN GLOBAL, All Rights Reserved.</a:t>
            </a:r>
            <a:endParaRPr sz="600">
              <a:solidFill>
                <a:srgbClr val="88888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-2.내지_화이트 1">
  <p:cSld name="2_제목 슬라이드_3_2_2_1_2_1_1_1"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KR"/>
              <a:buNone/>
              <a:defRPr b="1" sz="24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04" name="Google Shape;204;p29"/>
          <p:cNvSpPr txBox="1"/>
          <p:nvPr>
            <p:ph idx="2" type="ctrTitle"/>
          </p:nvPr>
        </p:nvSpPr>
        <p:spPr>
          <a:xfrm>
            <a:off x="775400" y="1007750"/>
            <a:ext cx="104853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KR"/>
              <a:buNone/>
              <a:defRPr sz="12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None/>
              <a:defRPr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None/>
              <a:defRPr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None/>
              <a:defRPr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None/>
              <a:defRPr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None/>
              <a:defRPr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None/>
              <a:defRPr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None/>
              <a:defRPr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None/>
              <a:defRPr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05" name="Google Shape;205;p29"/>
          <p:cNvSpPr txBox="1"/>
          <p:nvPr/>
        </p:nvSpPr>
        <p:spPr>
          <a:xfrm>
            <a:off x="11008600" y="6356350"/>
            <a:ext cx="706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D9D9D9"/>
                </a:solidFill>
                <a:latin typeface="Noto Sans KR"/>
                <a:ea typeface="Noto Sans KR"/>
                <a:cs typeface="Noto Sans KR"/>
                <a:sym typeface="Noto Sans KR"/>
              </a:rPr>
              <a:t>‹#›</a:t>
            </a:fld>
            <a:endParaRPr sz="600">
              <a:solidFill>
                <a:srgbClr val="D9D9D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4377150" y="6422050"/>
            <a:ext cx="3437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D9D9D9"/>
                </a:solidFill>
                <a:latin typeface="Noto Sans KR"/>
                <a:ea typeface="Noto Sans KR"/>
                <a:cs typeface="Noto Sans KR"/>
                <a:sym typeface="Noto Sans KR"/>
              </a:rPr>
              <a:t>© 2025 BESPIN GLOBAL, All Rights Reserved.</a:t>
            </a:r>
            <a:endParaRPr sz="600">
              <a:solidFill>
                <a:srgbClr val="D9D9D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2.목차_블랙">
  <p:cSld name="2_제목 슬라이드">
    <p:bg>
      <p:bgPr>
        <a:solidFill>
          <a:srgbClr val="0E0E0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ctrTitle"/>
          </p:nvPr>
        </p:nvSpPr>
        <p:spPr>
          <a:xfrm>
            <a:off x="775400" y="1398700"/>
            <a:ext cx="2713200" cy="24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KR"/>
              <a:buNone/>
              <a:defRPr b="1" sz="4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cxnSp>
        <p:nvCxnSpPr>
          <p:cNvPr id="29" name="Google Shape;29;p4"/>
          <p:cNvCxnSpPr/>
          <p:nvPr/>
        </p:nvCxnSpPr>
        <p:spPr>
          <a:xfrm>
            <a:off x="4566920" y="1455743"/>
            <a:ext cx="0" cy="441197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" name="Google Shape;30;p4"/>
          <p:cNvSpPr txBox="1"/>
          <p:nvPr>
            <p:ph idx="2" type="ctrTitle"/>
          </p:nvPr>
        </p:nvSpPr>
        <p:spPr>
          <a:xfrm>
            <a:off x="4997400" y="1398700"/>
            <a:ext cx="6128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KR"/>
              <a:buNone/>
              <a:defRPr b="1" sz="2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3" type="ctrTitle"/>
          </p:nvPr>
        </p:nvSpPr>
        <p:spPr>
          <a:xfrm>
            <a:off x="4997400" y="1860675"/>
            <a:ext cx="6128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4" type="ctrTitle"/>
          </p:nvPr>
        </p:nvSpPr>
        <p:spPr>
          <a:xfrm>
            <a:off x="4997400" y="2190150"/>
            <a:ext cx="6128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5" type="ctrTitle"/>
          </p:nvPr>
        </p:nvSpPr>
        <p:spPr>
          <a:xfrm>
            <a:off x="4997400" y="2509500"/>
            <a:ext cx="6128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6" type="ctrTitle"/>
          </p:nvPr>
        </p:nvSpPr>
        <p:spPr>
          <a:xfrm>
            <a:off x="4965050" y="2793875"/>
            <a:ext cx="6128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7" type="ctrTitle"/>
          </p:nvPr>
        </p:nvSpPr>
        <p:spPr>
          <a:xfrm>
            <a:off x="4997400" y="3397600"/>
            <a:ext cx="6128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KR"/>
              <a:buNone/>
              <a:defRPr b="1" sz="2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8" type="ctrTitle"/>
          </p:nvPr>
        </p:nvSpPr>
        <p:spPr>
          <a:xfrm>
            <a:off x="4997400" y="3859575"/>
            <a:ext cx="6128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9" type="ctrTitle"/>
          </p:nvPr>
        </p:nvSpPr>
        <p:spPr>
          <a:xfrm>
            <a:off x="4997400" y="4189050"/>
            <a:ext cx="6128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3" type="ctrTitle"/>
          </p:nvPr>
        </p:nvSpPr>
        <p:spPr>
          <a:xfrm>
            <a:off x="4997400" y="4508400"/>
            <a:ext cx="6128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4" type="ctrTitle"/>
          </p:nvPr>
        </p:nvSpPr>
        <p:spPr>
          <a:xfrm>
            <a:off x="4997400" y="4853025"/>
            <a:ext cx="6128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2.목차_화이트">
  <p:cSld name="2_제목 슬라이드_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ctrTitle"/>
          </p:nvPr>
        </p:nvSpPr>
        <p:spPr>
          <a:xfrm>
            <a:off x="775400" y="1398700"/>
            <a:ext cx="2713200" cy="24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000"/>
              <a:buFont typeface="Noto Sans KR"/>
              <a:buNone/>
              <a:defRPr b="1" sz="4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cxnSp>
        <p:nvCxnSpPr>
          <p:cNvPr id="42" name="Google Shape;42;p5"/>
          <p:cNvCxnSpPr/>
          <p:nvPr/>
        </p:nvCxnSpPr>
        <p:spPr>
          <a:xfrm>
            <a:off x="4566920" y="1455743"/>
            <a:ext cx="0" cy="44121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" name="Google Shape;43;p5"/>
          <p:cNvSpPr txBox="1"/>
          <p:nvPr>
            <p:ph idx="2" type="ctrTitle"/>
          </p:nvPr>
        </p:nvSpPr>
        <p:spPr>
          <a:xfrm>
            <a:off x="4997400" y="1398700"/>
            <a:ext cx="6128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3" type="ctrTitle"/>
          </p:nvPr>
        </p:nvSpPr>
        <p:spPr>
          <a:xfrm>
            <a:off x="4997400" y="1860675"/>
            <a:ext cx="6128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4" type="ctrTitle"/>
          </p:nvPr>
        </p:nvSpPr>
        <p:spPr>
          <a:xfrm>
            <a:off x="4997400" y="2190150"/>
            <a:ext cx="6128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5" type="ctrTitle"/>
          </p:nvPr>
        </p:nvSpPr>
        <p:spPr>
          <a:xfrm>
            <a:off x="4997400" y="2509500"/>
            <a:ext cx="6128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6" type="ctrTitle"/>
          </p:nvPr>
        </p:nvSpPr>
        <p:spPr>
          <a:xfrm>
            <a:off x="4997400" y="2854125"/>
            <a:ext cx="6128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7" type="ctrTitle"/>
          </p:nvPr>
        </p:nvSpPr>
        <p:spPr>
          <a:xfrm>
            <a:off x="4997400" y="3397600"/>
            <a:ext cx="6128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8" type="ctrTitle"/>
          </p:nvPr>
        </p:nvSpPr>
        <p:spPr>
          <a:xfrm>
            <a:off x="4997400" y="3859575"/>
            <a:ext cx="6128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9" type="ctrTitle"/>
          </p:nvPr>
        </p:nvSpPr>
        <p:spPr>
          <a:xfrm>
            <a:off x="4997400" y="4189050"/>
            <a:ext cx="6128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3" type="ctrTitle"/>
          </p:nvPr>
        </p:nvSpPr>
        <p:spPr>
          <a:xfrm>
            <a:off x="4997400" y="4508400"/>
            <a:ext cx="6128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4" type="ctrTitle"/>
          </p:nvPr>
        </p:nvSpPr>
        <p:spPr>
          <a:xfrm>
            <a:off x="4997400" y="4853025"/>
            <a:ext cx="6128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Noto Sans KR"/>
              <a:buNone/>
              <a:defRPr sz="14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1.목차_블랙">
  <p:cSld name="2_제목 슬라이드_1">
    <p:bg>
      <p:bgPr>
        <a:solidFill>
          <a:srgbClr val="0E0E0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6"/>
          <p:cNvCxnSpPr/>
          <p:nvPr/>
        </p:nvCxnSpPr>
        <p:spPr>
          <a:xfrm>
            <a:off x="4566920" y="1455743"/>
            <a:ext cx="0" cy="44121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" name="Google Shape;55;p6"/>
          <p:cNvSpPr txBox="1"/>
          <p:nvPr>
            <p:ph type="ctrTitle"/>
          </p:nvPr>
        </p:nvSpPr>
        <p:spPr>
          <a:xfrm>
            <a:off x="4997400" y="1398700"/>
            <a:ext cx="60678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KR"/>
              <a:buNone/>
              <a:defRPr b="1" sz="2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2" type="ctrTitle"/>
          </p:nvPr>
        </p:nvSpPr>
        <p:spPr>
          <a:xfrm>
            <a:off x="4997400" y="2175370"/>
            <a:ext cx="60678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KR"/>
              <a:buNone/>
              <a:defRPr b="1" sz="2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3" type="ctrTitle"/>
          </p:nvPr>
        </p:nvSpPr>
        <p:spPr>
          <a:xfrm>
            <a:off x="4997400" y="2952040"/>
            <a:ext cx="60678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KR"/>
              <a:buNone/>
              <a:defRPr b="1" sz="2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4" type="ctrTitle"/>
          </p:nvPr>
        </p:nvSpPr>
        <p:spPr>
          <a:xfrm>
            <a:off x="4997400" y="3728710"/>
            <a:ext cx="60678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KR"/>
              <a:buNone/>
              <a:defRPr b="1" sz="2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5" type="ctrTitle"/>
          </p:nvPr>
        </p:nvSpPr>
        <p:spPr>
          <a:xfrm>
            <a:off x="4997400" y="4505380"/>
            <a:ext cx="60678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KR"/>
              <a:buNone/>
              <a:defRPr b="1" sz="2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6" type="ctrTitle"/>
          </p:nvPr>
        </p:nvSpPr>
        <p:spPr>
          <a:xfrm>
            <a:off x="4997400" y="5282050"/>
            <a:ext cx="60678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KR"/>
              <a:buNone/>
              <a:defRPr b="1" sz="2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7" type="ctrTitle"/>
          </p:nvPr>
        </p:nvSpPr>
        <p:spPr>
          <a:xfrm>
            <a:off x="775400" y="1398700"/>
            <a:ext cx="2713200" cy="24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Noto Sans KR"/>
              <a:buNone/>
              <a:defRPr b="1" sz="40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KR"/>
              <a:buNone/>
              <a:defRPr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KR"/>
              <a:buNone/>
              <a:defRPr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KR"/>
              <a:buNone/>
              <a:defRPr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KR"/>
              <a:buNone/>
              <a:defRPr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KR"/>
              <a:buNone/>
              <a:defRPr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KR"/>
              <a:buNone/>
              <a:defRPr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KR"/>
              <a:buNone/>
              <a:defRPr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KR"/>
              <a:buNone/>
              <a:defRPr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1.목차_화이트">
  <p:cSld name="2_제목 슬라이드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type="ctrTitle"/>
          </p:nvPr>
        </p:nvSpPr>
        <p:spPr>
          <a:xfrm>
            <a:off x="775400" y="1398700"/>
            <a:ext cx="27132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oto Sans KR"/>
              <a:buNone/>
              <a:defRPr b="1" sz="40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None/>
              <a:def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cxnSp>
        <p:nvCxnSpPr>
          <p:cNvPr id="64" name="Google Shape;64;p7"/>
          <p:cNvCxnSpPr/>
          <p:nvPr/>
        </p:nvCxnSpPr>
        <p:spPr>
          <a:xfrm>
            <a:off x="4566920" y="1455743"/>
            <a:ext cx="0" cy="44121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" name="Google Shape;65;p7"/>
          <p:cNvSpPr txBox="1"/>
          <p:nvPr>
            <p:ph idx="2" type="ctrTitle"/>
          </p:nvPr>
        </p:nvSpPr>
        <p:spPr>
          <a:xfrm>
            <a:off x="4997400" y="1398700"/>
            <a:ext cx="6169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66" name="Google Shape;66;p7"/>
          <p:cNvSpPr txBox="1"/>
          <p:nvPr>
            <p:ph idx="3" type="ctrTitle"/>
          </p:nvPr>
        </p:nvSpPr>
        <p:spPr>
          <a:xfrm>
            <a:off x="4997400" y="2175370"/>
            <a:ext cx="6169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4" type="ctrTitle"/>
          </p:nvPr>
        </p:nvSpPr>
        <p:spPr>
          <a:xfrm>
            <a:off x="4997400" y="2952040"/>
            <a:ext cx="6169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68" name="Google Shape;68;p7"/>
          <p:cNvSpPr txBox="1"/>
          <p:nvPr>
            <p:ph idx="5" type="ctrTitle"/>
          </p:nvPr>
        </p:nvSpPr>
        <p:spPr>
          <a:xfrm>
            <a:off x="4997400" y="3728710"/>
            <a:ext cx="6169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69" name="Google Shape;69;p7"/>
          <p:cNvSpPr txBox="1"/>
          <p:nvPr>
            <p:ph idx="6" type="ctrTitle"/>
          </p:nvPr>
        </p:nvSpPr>
        <p:spPr>
          <a:xfrm>
            <a:off x="4997400" y="4505380"/>
            <a:ext cx="6169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70" name="Google Shape;70;p7"/>
          <p:cNvSpPr txBox="1"/>
          <p:nvPr>
            <p:ph idx="7" type="ctrTitle"/>
          </p:nvPr>
        </p:nvSpPr>
        <p:spPr>
          <a:xfrm>
            <a:off x="4997400" y="5282050"/>
            <a:ext cx="6169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b="1"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Noto Sans KR"/>
              <a:buNone/>
              <a:defRPr sz="2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3.목차_블랙 ">
  <p:cSld name="2_제목 슬라이드_3">
    <p:bg>
      <p:bgPr>
        <a:solidFill>
          <a:srgbClr val="0E0E0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>
            <p:ph type="ctrTitle"/>
          </p:nvPr>
        </p:nvSpPr>
        <p:spPr>
          <a:xfrm>
            <a:off x="775400" y="1398700"/>
            <a:ext cx="43374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KR"/>
              <a:buNone/>
              <a:defRPr b="1" sz="4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73" name="Google Shape;73;p8"/>
          <p:cNvSpPr txBox="1"/>
          <p:nvPr>
            <p:ph idx="2" type="ctrTitle"/>
          </p:nvPr>
        </p:nvSpPr>
        <p:spPr>
          <a:xfrm>
            <a:off x="775400" y="3928550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KR"/>
              <a:buNone/>
              <a:defRPr b="1" sz="14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74" name="Google Shape;74;p8"/>
          <p:cNvSpPr txBox="1"/>
          <p:nvPr>
            <p:ph idx="3" type="ctrTitle"/>
          </p:nvPr>
        </p:nvSpPr>
        <p:spPr>
          <a:xfrm>
            <a:off x="775400" y="4466725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75" name="Google Shape;75;p8"/>
          <p:cNvSpPr txBox="1"/>
          <p:nvPr>
            <p:ph idx="4" type="ctrTitle"/>
          </p:nvPr>
        </p:nvSpPr>
        <p:spPr>
          <a:xfrm>
            <a:off x="775400" y="4796200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76" name="Google Shape;76;p8"/>
          <p:cNvSpPr txBox="1"/>
          <p:nvPr>
            <p:ph idx="5" type="ctrTitle"/>
          </p:nvPr>
        </p:nvSpPr>
        <p:spPr>
          <a:xfrm>
            <a:off x="775400" y="5115550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6" type="ctrTitle"/>
          </p:nvPr>
        </p:nvSpPr>
        <p:spPr>
          <a:xfrm>
            <a:off x="775400" y="5460175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78" name="Google Shape;78;p8"/>
          <p:cNvSpPr txBox="1"/>
          <p:nvPr>
            <p:ph idx="7" type="ctrTitle"/>
          </p:nvPr>
        </p:nvSpPr>
        <p:spPr>
          <a:xfrm>
            <a:off x="4322375" y="3928550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KR"/>
              <a:buNone/>
              <a:defRPr b="1" sz="14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8" type="ctrTitle"/>
          </p:nvPr>
        </p:nvSpPr>
        <p:spPr>
          <a:xfrm>
            <a:off x="4322375" y="4466725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80" name="Google Shape;80;p8"/>
          <p:cNvSpPr txBox="1"/>
          <p:nvPr>
            <p:ph idx="9" type="ctrTitle"/>
          </p:nvPr>
        </p:nvSpPr>
        <p:spPr>
          <a:xfrm>
            <a:off x="4322375" y="4796200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81" name="Google Shape;81;p8"/>
          <p:cNvSpPr txBox="1"/>
          <p:nvPr>
            <p:ph idx="13" type="ctrTitle"/>
          </p:nvPr>
        </p:nvSpPr>
        <p:spPr>
          <a:xfrm>
            <a:off x="4322375" y="5115550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82" name="Google Shape;82;p8"/>
          <p:cNvSpPr txBox="1"/>
          <p:nvPr>
            <p:ph idx="14" type="ctrTitle"/>
          </p:nvPr>
        </p:nvSpPr>
        <p:spPr>
          <a:xfrm>
            <a:off x="4322375" y="5460175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83" name="Google Shape;83;p8"/>
          <p:cNvSpPr txBox="1"/>
          <p:nvPr>
            <p:ph idx="15" type="ctrTitle"/>
          </p:nvPr>
        </p:nvSpPr>
        <p:spPr>
          <a:xfrm>
            <a:off x="7869350" y="3928550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KR"/>
              <a:buNone/>
              <a:defRPr b="1" sz="14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 sz="14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84" name="Google Shape;84;p8"/>
          <p:cNvSpPr txBox="1"/>
          <p:nvPr>
            <p:ph idx="16" type="ctrTitle"/>
          </p:nvPr>
        </p:nvSpPr>
        <p:spPr>
          <a:xfrm>
            <a:off x="7869350" y="4466725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85" name="Google Shape;85;p8"/>
          <p:cNvSpPr txBox="1"/>
          <p:nvPr>
            <p:ph idx="17" type="ctrTitle"/>
          </p:nvPr>
        </p:nvSpPr>
        <p:spPr>
          <a:xfrm>
            <a:off x="7869350" y="4796200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86" name="Google Shape;86;p8"/>
          <p:cNvSpPr txBox="1"/>
          <p:nvPr>
            <p:ph idx="18" type="ctrTitle"/>
          </p:nvPr>
        </p:nvSpPr>
        <p:spPr>
          <a:xfrm>
            <a:off x="7869350" y="5115550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87" name="Google Shape;87;p8"/>
          <p:cNvSpPr txBox="1"/>
          <p:nvPr>
            <p:ph idx="19" type="ctrTitle"/>
          </p:nvPr>
        </p:nvSpPr>
        <p:spPr>
          <a:xfrm>
            <a:off x="7869350" y="5460175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pic>
        <p:nvPicPr>
          <p:cNvPr id="88" name="Google Shape;8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5250" y="1034450"/>
            <a:ext cx="1097280" cy="98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3.목차_화이트">
  <p:cSld name="2_제목 슬라이드_3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5250" y="1034450"/>
            <a:ext cx="1097280" cy="9875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9"/>
          <p:cNvSpPr txBox="1"/>
          <p:nvPr>
            <p:ph type="ctrTitle"/>
          </p:nvPr>
        </p:nvSpPr>
        <p:spPr>
          <a:xfrm>
            <a:off x="775400" y="1398700"/>
            <a:ext cx="43374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000"/>
              <a:buFont typeface="Noto Sans KR"/>
              <a:buNone/>
              <a:defRPr b="1" sz="40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2" type="ctrTitle"/>
          </p:nvPr>
        </p:nvSpPr>
        <p:spPr>
          <a:xfrm>
            <a:off x="775400" y="3928550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93" name="Google Shape;93;p9"/>
          <p:cNvSpPr txBox="1"/>
          <p:nvPr>
            <p:ph idx="3" type="ctrTitle"/>
          </p:nvPr>
        </p:nvSpPr>
        <p:spPr>
          <a:xfrm>
            <a:off x="775400" y="4466725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94" name="Google Shape;94;p9"/>
          <p:cNvSpPr txBox="1"/>
          <p:nvPr>
            <p:ph idx="4" type="ctrTitle"/>
          </p:nvPr>
        </p:nvSpPr>
        <p:spPr>
          <a:xfrm>
            <a:off x="775400" y="4796200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95" name="Google Shape;95;p9"/>
          <p:cNvSpPr txBox="1"/>
          <p:nvPr>
            <p:ph idx="5" type="ctrTitle"/>
          </p:nvPr>
        </p:nvSpPr>
        <p:spPr>
          <a:xfrm>
            <a:off x="775400" y="5115550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96" name="Google Shape;96;p9"/>
          <p:cNvSpPr txBox="1"/>
          <p:nvPr>
            <p:ph idx="6" type="ctrTitle"/>
          </p:nvPr>
        </p:nvSpPr>
        <p:spPr>
          <a:xfrm>
            <a:off x="775400" y="5460175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97" name="Google Shape;97;p9"/>
          <p:cNvSpPr txBox="1"/>
          <p:nvPr>
            <p:ph idx="7" type="ctrTitle"/>
          </p:nvPr>
        </p:nvSpPr>
        <p:spPr>
          <a:xfrm>
            <a:off x="4322375" y="3928550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98" name="Google Shape;98;p9"/>
          <p:cNvSpPr txBox="1"/>
          <p:nvPr>
            <p:ph idx="8" type="ctrTitle"/>
          </p:nvPr>
        </p:nvSpPr>
        <p:spPr>
          <a:xfrm>
            <a:off x="4322375" y="4466725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99" name="Google Shape;99;p9"/>
          <p:cNvSpPr txBox="1"/>
          <p:nvPr>
            <p:ph idx="9" type="ctrTitle"/>
          </p:nvPr>
        </p:nvSpPr>
        <p:spPr>
          <a:xfrm>
            <a:off x="4322375" y="4796200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00" name="Google Shape;100;p9"/>
          <p:cNvSpPr txBox="1"/>
          <p:nvPr>
            <p:ph idx="13" type="ctrTitle"/>
          </p:nvPr>
        </p:nvSpPr>
        <p:spPr>
          <a:xfrm>
            <a:off x="4322375" y="5115550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14" type="ctrTitle"/>
          </p:nvPr>
        </p:nvSpPr>
        <p:spPr>
          <a:xfrm>
            <a:off x="4322375" y="5460175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02" name="Google Shape;102;p9"/>
          <p:cNvSpPr txBox="1"/>
          <p:nvPr>
            <p:ph idx="15" type="ctrTitle"/>
          </p:nvPr>
        </p:nvSpPr>
        <p:spPr>
          <a:xfrm>
            <a:off x="7869350" y="3928550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oto Sans KR"/>
              <a:buNone/>
              <a:defRPr b="1" sz="14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03" name="Google Shape;103;p9"/>
          <p:cNvSpPr txBox="1"/>
          <p:nvPr>
            <p:ph idx="16" type="ctrTitle"/>
          </p:nvPr>
        </p:nvSpPr>
        <p:spPr>
          <a:xfrm>
            <a:off x="7869350" y="4466725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04" name="Google Shape;104;p9"/>
          <p:cNvSpPr txBox="1"/>
          <p:nvPr>
            <p:ph idx="17" type="ctrTitle"/>
          </p:nvPr>
        </p:nvSpPr>
        <p:spPr>
          <a:xfrm>
            <a:off x="7869350" y="4796200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05" name="Google Shape;105;p9"/>
          <p:cNvSpPr txBox="1"/>
          <p:nvPr>
            <p:ph idx="18" type="ctrTitle"/>
          </p:nvPr>
        </p:nvSpPr>
        <p:spPr>
          <a:xfrm>
            <a:off x="7869350" y="5115550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06" name="Google Shape;106;p9"/>
          <p:cNvSpPr txBox="1"/>
          <p:nvPr>
            <p:ph idx="19" type="ctrTitle"/>
          </p:nvPr>
        </p:nvSpPr>
        <p:spPr>
          <a:xfrm>
            <a:off x="7869350" y="5460175"/>
            <a:ext cx="3267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Noto Sans KR"/>
              <a:buNone/>
              <a:defRPr sz="1200">
                <a:solidFill>
                  <a:srgbClr val="BFBFBF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1.간지_블랙">
  <p:cSld name="2_제목 슬라이드_3_2_2_3_1">
    <p:bg>
      <p:bgPr>
        <a:solidFill>
          <a:srgbClr val="0E0E0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5039" y="2094703"/>
            <a:ext cx="400786" cy="29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125" y="2054775"/>
            <a:ext cx="492779" cy="3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884" y="2054775"/>
            <a:ext cx="269180" cy="2969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0"/>
          <p:cNvSpPr txBox="1"/>
          <p:nvPr>
            <p:ph type="ctrTitle"/>
          </p:nvPr>
        </p:nvSpPr>
        <p:spPr>
          <a:xfrm>
            <a:off x="927800" y="2597025"/>
            <a:ext cx="5516100" cy="18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 KR"/>
              <a:buNone/>
              <a:defRPr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Font typeface="Noto Sans KR"/>
              <a:buNone/>
              <a:defRPr b="1" sz="44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41.png"/><Relationship Id="rId9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Relationship Id="rId7" Type="http://schemas.openxmlformats.org/officeDocument/2006/relationships/image" Target="../media/image43.png"/><Relationship Id="rId8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2.xml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56.png"/><Relationship Id="rId5" Type="http://schemas.openxmlformats.org/officeDocument/2006/relationships/image" Target="../media/image7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Relationship Id="rId4" Type="http://schemas.openxmlformats.org/officeDocument/2006/relationships/image" Target="../media/image61.png"/><Relationship Id="rId5" Type="http://schemas.openxmlformats.org/officeDocument/2006/relationships/image" Target="../media/image5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3.xml"/><Relationship Id="rId4" Type="http://schemas.openxmlformats.org/officeDocument/2006/relationships/image" Target="../media/image48.png"/><Relationship Id="rId9" Type="http://schemas.openxmlformats.org/officeDocument/2006/relationships/image" Target="../media/image73.png"/><Relationship Id="rId5" Type="http://schemas.openxmlformats.org/officeDocument/2006/relationships/image" Target="../media/image55.png"/><Relationship Id="rId6" Type="http://schemas.openxmlformats.org/officeDocument/2006/relationships/image" Target="../media/image47.png"/><Relationship Id="rId7" Type="http://schemas.openxmlformats.org/officeDocument/2006/relationships/image" Target="../media/image45.png"/><Relationship Id="rId8" Type="http://schemas.openxmlformats.org/officeDocument/2006/relationships/image" Target="../media/image7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4.xml"/><Relationship Id="rId4" Type="http://schemas.openxmlformats.org/officeDocument/2006/relationships/image" Target="../media/image57.png"/><Relationship Id="rId5" Type="http://schemas.openxmlformats.org/officeDocument/2006/relationships/image" Target="../media/image62.png"/><Relationship Id="rId6" Type="http://schemas.openxmlformats.org/officeDocument/2006/relationships/image" Target="../media/image65.png"/><Relationship Id="rId7" Type="http://schemas.openxmlformats.org/officeDocument/2006/relationships/image" Target="../media/image70.png"/><Relationship Id="rId8" Type="http://schemas.openxmlformats.org/officeDocument/2006/relationships/image" Target="../media/image6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3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image" Target="../media/image6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1.png"/><Relationship Id="rId4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5.xml"/><Relationship Id="rId4" Type="http://schemas.openxmlformats.org/officeDocument/2006/relationships/image" Target="../media/image7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6.xml"/><Relationship Id="rId4" Type="http://schemas.openxmlformats.org/officeDocument/2006/relationships/image" Target="../media/image74.png"/><Relationship Id="rId5" Type="http://schemas.openxmlformats.org/officeDocument/2006/relationships/image" Target="../media/image8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4.png"/><Relationship Id="rId4" Type="http://schemas.openxmlformats.org/officeDocument/2006/relationships/image" Target="../media/image7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0.png"/><Relationship Id="rId4" Type="http://schemas.openxmlformats.org/officeDocument/2006/relationships/image" Target="../media/image76.png"/><Relationship Id="rId5" Type="http://schemas.openxmlformats.org/officeDocument/2006/relationships/image" Target="../media/image84.png"/><Relationship Id="rId6" Type="http://schemas.openxmlformats.org/officeDocument/2006/relationships/image" Target="../media/image7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Relationship Id="rId5" Type="http://schemas.openxmlformats.org/officeDocument/2006/relationships/image" Target="../media/image13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4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7" Type="http://schemas.openxmlformats.org/officeDocument/2006/relationships/image" Target="../media/image40.png"/><Relationship Id="rId8" Type="http://schemas.openxmlformats.org/officeDocument/2006/relationships/image" Target="../media/image58.png"/><Relationship Id="rId11" Type="http://schemas.openxmlformats.org/officeDocument/2006/relationships/image" Target="../media/image26.png"/><Relationship Id="rId10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ctrTitle"/>
          </p:nvPr>
        </p:nvSpPr>
        <p:spPr>
          <a:xfrm>
            <a:off x="2793000" y="2466025"/>
            <a:ext cx="6606000" cy="147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2</a:t>
            </a:r>
            <a:r>
              <a:rPr lang="en-US"/>
              <a:t>팀 두잇!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3-Tier Architecture</a:t>
            </a:r>
            <a:endParaRPr/>
          </a:p>
        </p:txBody>
      </p:sp>
      <p:sp>
        <p:nvSpPr>
          <p:cNvPr id="213" name="Google Shape;213;p30"/>
          <p:cNvSpPr txBox="1"/>
          <p:nvPr>
            <p:ph idx="1" type="subTitle"/>
          </p:nvPr>
        </p:nvSpPr>
        <p:spPr>
          <a:xfrm>
            <a:off x="2892750" y="4186100"/>
            <a:ext cx="6406500" cy="3600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HELPING YOU ADOPT CLOUD &amp; 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/>
          <p:nvPr/>
        </p:nvSpPr>
        <p:spPr>
          <a:xfrm>
            <a:off x="775400" y="1113100"/>
            <a:ext cx="1623600" cy="313200"/>
          </a:xfrm>
          <a:prstGeom prst="roundRect">
            <a:avLst>
              <a:gd fmla="val 16667" name="adj"/>
            </a:avLst>
          </a:prstGeom>
          <a:solidFill>
            <a:srgbClr val="3D5E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Security Group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2" name="Google Shape;392;p39"/>
          <p:cNvSpPr txBox="1"/>
          <p:nvPr>
            <p:ph type="ctrTitle"/>
          </p:nvPr>
        </p:nvSpPr>
        <p:spPr>
          <a:xfrm>
            <a:off x="775400" y="474300"/>
            <a:ext cx="10485300" cy="51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02. AWS 3-Tier ㅣ 인프라 설계</a:t>
            </a:r>
            <a:endParaRPr/>
          </a:p>
        </p:txBody>
      </p:sp>
      <p:pic>
        <p:nvPicPr>
          <p:cNvPr id="393" name="Google Shape;393;p39"/>
          <p:cNvPicPr preferRelativeResize="0"/>
          <p:nvPr/>
        </p:nvPicPr>
        <p:blipFill rotWithShape="1">
          <a:blip r:embed="rId3">
            <a:alphaModFix/>
          </a:blip>
          <a:srcRect b="0" l="8817" r="0" t="6480"/>
          <a:stretch/>
        </p:blipFill>
        <p:spPr>
          <a:xfrm>
            <a:off x="1462188" y="1501825"/>
            <a:ext cx="9267624" cy="4815624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4" name="Google Shape;3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415" y="1057445"/>
            <a:ext cx="9798373" cy="586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0"/>
          <p:cNvSpPr txBox="1"/>
          <p:nvPr>
            <p:ph type="ctrTitle"/>
          </p:nvPr>
        </p:nvSpPr>
        <p:spPr>
          <a:xfrm>
            <a:off x="2589350" y="2500950"/>
            <a:ext cx="7013400" cy="1856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/>
              <a:t>02</a:t>
            </a:r>
            <a:endParaRPr sz="40000"/>
          </a:p>
        </p:txBody>
      </p:sp>
      <p:sp>
        <p:nvSpPr>
          <p:cNvPr id="401" name="Google Shape;401;p40"/>
          <p:cNvSpPr txBox="1"/>
          <p:nvPr>
            <p:ph idx="2" type="ctrTitle"/>
          </p:nvPr>
        </p:nvSpPr>
        <p:spPr>
          <a:xfrm>
            <a:off x="3424850" y="1426300"/>
            <a:ext cx="6195600" cy="608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84848"/>
                </a:solidFill>
              </a:rPr>
              <a:t>AWS 3-tier Architecture </a:t>
            </a:r>
            <a:endParaRPr>
              <a:solidFill>
                <a:srgbClr val="484848"/>
              </a:solidFill>
            </a:endParaRPr>
          </a:p>
        </p:txBody>
      </p:sp>
      <p:sp>
        <p:nvSpPr>
          <p:cNvPr id="402" name="Google Shape;402;p40"/>
          <p:cNvSpPr txBox="1"/>
          <p:nvPr>
            <p:ph idx="4" type="ctrTitle"/>
          </p:nvPr>
        </p:nvSpPr>
        <p:spPr>
          <a:xfrm>
            <a:off x="1809550" y="1613200"/>
            <a:ext cx="1767300" cy="42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Chapter 02.</a:t>
            </a:r>
            <a:endParaRPr/>
          </a:p>
        </p:txBody>
      </p:sp>
      <p:pic>
        <p:nvPicPr>
          <p:cNvPr id="403" name="Google Shape;40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00" y="6496160"/>
            <a:ext cx="966224" cy="85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0"/>
          <p:cNvCxnSpPr/>
          <p:nvPr/>
        </p:nvCxnSpPr>
        <p:spPr>
          <a:xfrm>
            <a:off x="1931676" y="6435250"/>
            <a:ext cx="0" cy="2073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p40"/>
          <p:cNvSpPr txBox="1"/>
          <p:nvPr/>
        </p:nvSpPr>
        <p:spPr>
          <a:xfrm>
            <a:off x="2016000" y="6377090"/>
            <a:ext cx="106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AWS 2팀 두잇!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06" name="Google Shape;406;p40"/>
          <p:cNvCxnSpPr/>
          <p:nvPr/>
        </p:nvCxnSpPr>
        <p:spPr>
          <a:xfrm>
            <a:off x="5477675" y="4144269"/>
            <a:ext cx="1208400" cy="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07" name="Google Shape;407;p40"/>
          <p:cNvSpPr txBox="1"/>
          <p:nvPr/>
        </p:nvSpPr>
        <p:spPr>
          <a:xfrm>
            <a:off x="5373575" y="4334352"/>
            <a:ext cx="141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발표자 : </a:t>
            </a:r>
            <a:r>
              <a:rPr b="1" lang="en-US" sz="15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정지아</a:t>
            </a:r>
            <a:endParaRPr b="1" sz="1500">
              <a:solidFill>
                <a:srgbClr val="48484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4959125" y="2538194"/>
            <a:ext cx="2349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oto Sans KR"/>
                <a:ea typeface="Noto Sans KR"/>
                <a:cs typeface="Noto Sans KR"/>
                <a:sym typeface="Noto Sans KR"/>
              </a:rPr>
              <a:t>Web + Was 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oto Sans KR"/>
                <a:ea typeface="Noto Sans KR"/>
                <a:cs typeface="Noto Sans KR"/>
                <a:sym typeface="Noto Sans KR"/>
              </a:rPr>
              <a:t>Route53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oto Sans KR"/>
                <a:ea typeface="Noto Sans KR"/>
                <a:cs typeface="Noto Sans KR"/>
                <a:sym typeface="Noto Sans KR"/>
              </a:rPr>
              <a:t>S3 + CloudFront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/>
          <p:nvPr/>
        </p:nvSpPr>
        <p:spPr>
          <a:xfrm>
            <a:off x="775400" y="1113100"/>
            <a:ext cx="1053300" cy="313200"/>
          </a:xfrm>
          <a:prstGeom prst="roundRect">
            <a:avLst>
              <a:gd fmla="val 16667" name="adj"/>
            </a:avLst>
          </a:prstGeom>
          <a:solidFill>
            <a:srgbClr val="3D5E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Diagram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15" name="Google Shape;4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488" y="4164325"/>
            <a:ext cx="872400" cy="8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875" y="2212125"/>
            <a:ext cx="872400" cy="8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2775" y="4164313"/>
            <a:ext cx="872400" cy="8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8875" y="4164325"/>
            <a:ext cx="872400" cy="8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8100" y="4249313"/>
            <a:ext cx="702400" cy="7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56675" y="4164324"/>
            <a:ext cx="872400" cy="87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74825" y="4128387"/>
            <a:ext cx="944325" cy="9442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Google Shape;422;p41"/>
          <p:cNvCxnSpPr/>
          <p:nvPr/>
        </p:nvCxnSpPr>
        <p:spPr>
          <a:xfrm>
            <a:off x="1968363" y="4600513"/>
            <a:ext cx="69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41"/>
          <p:cNvCxnSpPr/>
          <p:nvPr/>
        </p:nvCxnSpPr>
        <p:spPr>
          <a:xfrm>
            <a:off x="3806125" y="4600513"/>
            <a:ext cx="69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41"/>
          <p:cNvCxnSpPr/>
          <p:nvPr/>
        </p:nvCxnSpPr>
        <p:spPr>
          <a:xfrm>
            <a:off x="5608275" y="4600513"/>
            <a:ext cx="69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41"/>
          <p:cNvCxnSpPr/>
          <p:nvPr/>
        </p:nvCxnSpPr>
        <p:spPr>
          <a:xfrm>
            <a:off x="7432163" y="4600513"/>
            <a:ext cx="69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41"/>
          <p:cNvCxnSpPr/>
          <p:nvPr/>
        </p:nvCxnSpPr>
        <p:spPr>
          <a:xfrm>
            <a:off x="9303201" y="4600513"/>
            <a:ext cx="69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p41"/>
          <p:cNvCxnSpPr/>
          <p:nvPr/>
        </p:nvCxnSpPr>
        <p:spPr>
          <a:xfrm rot="-5400000">
            <a:off x="4696325" y="3624413"/>
            <a:ext cx="69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41"/>
          <p:cNvSpPr txBox="1"/>
          <p:nvPr/>
        </p:nvSpPr>
        <p:spPr>
          <a:xfrm>
            <a:off x="4608875" y="1796625"/>
            <a:ext cx="87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S3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29" name="Google Shape;429;p41"/>
          <p:cNvSpPr txBox="1"/>
          <p:nvPr/>
        </p:nvSpPr>
        <p:spPr>
          <a:xfrm>
            <a:off x="2792500" y="5036725"/>
            <a:ext cx="94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Route53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30" name="Google Shape;430;p41"/>
          <p:cNvSpPr txBox="1"/>
          <p:nvPr/>
        </p:nvSpPr>
        <p:spPr>
          <a:xfrm>
            <a:off x="4471794" y="5036725"/>
            <a:ext cx="126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CloudFront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31" name="Google Shape;431;p41"/>
          <p:cNvSpPr txBox="1"/>
          <p:nvPr/>
        </p:nvSpPr>
        <p:spPr>
          <a:xfrm>
            <a:off x="6339574" y="5036725"/>
            <a:ext cx="105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Certificate Manager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32" name="Google Shape;432;p41"/>
          <p:cNvSpPr txBox="1"/>
          <p:nvPr/>
        </p:nvSpPr>
        <p:spPr>
          <a:xfrm>
            <a:off x="8256675" y="5036725"/>
            <a:ext cx="87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ALB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33" name="Google Shape;433;p41"/>
          <p:cNvSpPr txBox="1"/>
          <p:nvPr/>
        </p:nvSpPr>
        <p:spPr>
          <a:xfrm>
            <a:off x="10210787" y="5036725"/>
            <a:ext cx="87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EC2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434" name="Google Shape;434;p41"/>
          <p:cNvCxnSpPr/>
          <p:nvPr/>
        </p:nvCxnSpPr>
        <p:spPr>
          <a:xfrm>
            <a:off x="10646975" y="2650975"/>
            <a:ext cx="0" cy="12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41"/>
          <p:cNvCxnSpPr/>
          <p:nvPr/>
        </p:nvCxnSpPr>
        <p:spPr>
          <a:xfrm rot="10800000">
            <a:off x="5721275" y="2648325"/>
            <a:ext cx="4923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41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02. AWS 3-Tier ㅣ EC2 Instance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02. AWS 3-Tier ㅣ EC2 Instance</a:t>
            </a:r>
            <a:endParaRPr/>
          </a:p>
        </p:txBody>
      </p:sp>
      <p:sp>
        <p:nvSpPr>
          <p:cNvPr id="443" name="Google Shape;443;p42"/>
          <p:cNvSpPr/>
          <p:nvPr/>
        </p:nvSpPr>
        <p:spPr>
          <a:xfrm>
            <a:off x="775400" y="1113100"/>
            <a:ext cx="1053300" cy="313200"/>
          </a:xfrm>
          <a:prstGeom prst="roundRect">
            <a:avLst>
              <a:gd fmla="val 16667" name="adj"/>
            </a:avLst>
          </a:prstGeom>
          <a:solidFill>
            <a:srgbClr val="3D5E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Web-Was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444" name="Google Shape;444;p42"/>
          <p:cNvGraphicFramePr/>
          <p:nvPr/>
        </p:nvGraphicFramePr>
        <p:xfrm>
          <a:off x="6169140" y="15406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{7B449270-02CB-47AC-99D4-3DCBB0AE564A}</a:tableStyleId>
              </a:tblPr>
              <a:tblGrid>
                <a:gridCol w="1751225"/>
                <a:gridCol w="1751225"/>
                <a:gridCol w="1751225"/>
              </a:tblGrid>
              <a:tr h="165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Web Server</a:t>
                      </a:r>
                      <a:endParaRPr b="1"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4848"/>
                    </a:solidFill>
                  </a:tcPr>
                </a:tc>
                <a:tc hMerge="1"/>
                <a:tc hMerge="1"/>
              </a:tr>
              <a:tr h="29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OS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인스턴스 유형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보안 그룹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</a:tr>
              <a:tr h="29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Ubuntu 24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t3.micro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HTTP, HTTPS, SSH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5" name="Google Shape;445;p42"/>
          <p:cNvSpPr txBox="1"/>
          <p:nvPr/>
        </p:nvSpPr>
        <p:spPr>
          <a:xfrm>
            <a:off x="6045860" y="5910787"/>
            <a:ext cx="349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※ Tomcat 9과 호환을 위해 Java 11 설치</a:t>
            </a:r>
            <a:endParaRPr b="1" sz="1000">
              <a:solidFill>
                <a:srgbClr val="48484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446" name="Google Shape;446;p42"/>
          <p:cNvGraphicFramePr/>
          <p:nvPr/>
        </p:nvGraphicFramePr>
        <p:xfrm>
          <a:off x="6169150" y="270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{7B449270-02CB-47AC-99D4-3DCBB0AE564A}</a:tableStyleId>
              </a:tblPr>
              <a:tblGrid>
                <a:gridCol w="1751225"/>
                <a:gridCol w="1751225"/>
                <a:gridCol w="1751225"/>
              </a:tblGrid>
              <a:tr h="2996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Was Server</a:t>
                      </a:r>
                      <a:endParaRPr b="1"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4848"/>
                    </a:solidFill>
                  </a:tcPr>
                </a:tc>
                <a:tc hMerge="1"/>
                <a:tc hMerge="1"/>
              </a:tr>
              <a:tr h="29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OS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인스턴스 유형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보안 그룹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</a:tr>
              <a:tr h="29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Ubuntu 24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t3.small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HTTP(8080)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47" name="Google Shape;447;p42"/>
          <p:cNvGrpSpPr/>
          <p:nvPr/>
        </p:nvGrpSpPr>
        <p:grpSpPr>
          <a:xfrm>
            <a:off x="6168621" y="4009322"/>
            <a:ext cx="5253428" cy="1859515"/>
            <a:chOff x="6284280" y="4050348"/>
            <a:chExt cx="5138329" cy="1818775"/>
          </a:xfrm>
        </p:grpSpPr>
        <p:pic>
          <p:nvPicPr>
            <p:cNvPr id="448" name="Google Shape;448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84280" y="4050348"/>
              <a:ext cx="2451267" cy="1818774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449" name="Google Shape;449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12970" y="4050348"/>
              <a:ext cx="2609639" cy="18187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450" name="Google Shape;450;p42"/>
          <p:cNvSpPr/>
          <p:nvPr/>
        </p:nvSpPr>
        <p:spPr>
          <a:xfrm>
            <a:off x="6169150" y="1113100"/>
            <a:ext cx="1053300" cy="313200"/>
          </a:xfrm>
          <a:prstGeom prst="roundRect">
            <a:avLst>
              <a:gd fmla="val 16667" name="adj"/>
            </a:avLst>
          </a:prstGeom>
          <a:solidFill>
            <a:srgbClr val="3D5E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Instance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1" name="Google Shape;451;p42"/>
          <p:cNvSpPr/>
          <p:nvPr/>
        </p:nvSpPr>
        <p:spPr>
          <a:xfrm>
            <a:off x="6798475" y="4162225"/>
            <a:ext cx="238650" cy="53275"/>
          </a:xfrm>
          <a:custGeom>
            <a:rect b="b" l="l" r="r" t="t"/>
            <a:pathLst>
              <a:path extrusionOk="0" h="2131" w="9546">
                <a:moveTo>
                  <a:pt x="0" y="2131"/>
                </a:moveTo>
                <a:lnTo>
                  <a:pt x="8608" y="2131"/>
                </a:lnTo>
                <a:lnTo>
                  <a:pt x="9546" y="0"/>
                </a:ln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2" name="Google Shape;452;p42"/>
          <p:cNvSpPr txBox="1"/>
          <p:nvPr/>
        </p:nvSpPr>
        <p:spPr>
          <a:xfrm>
            <a:off x="6968575" y="4030688"/>
            <a:ext cx="8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accent4"/>
                </a:solidFill>
              </a:rPr>
              <a:t>Web Server IP</a:t>
            </a:r>
            <a:endParaRPr b="1" sz="800">
              <a:solidFill>
                <a:schemeClr val="accent4"/>
              </a:solidFill>
            </a:endParaRPr>
          </a:p>
        </p:txBody>
      </p:sp>
      <p:sp>
        <p:nvSpPr>
          <p:cNvPr id="453" name="Google Shape;453;p42"/>
          <p:cNvSpPr/>
          <p:nvPr/>
        </p:nvSpPr>
        <p:spPr>
          <a:xfrm>
            <a:off x="9393325" y="4171875"/>
            <a:ext cx="382270" cy="53275"/>
          </a:xfrm>
          <a:custGeom>
            <a:rect b="b" l="l" r="r" t="t"/>
            <a:pathLst>
              <a:path extrusionOk="0" h="2131" w="9546">
                <a:moveTo>
                  <a:pt x="0" y="2131"/>
                </a:moveTo>
                <a:lnTo>
                  <a:pt x="8608" y="2131"/>
                </a:lnTo>
                <a:lnTo>
                  <a:pt x="9546" y="0"/>
                </a:ln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54" name="Google Shape;454;p42"/>
          <p:cNvCxnSpPr/>
          <p:nvPr/>
        </p:nvCxnSpPr>
        <p:spPr>
          <a:xfrm>
            <a:off x="1950100" y="3853778"/>
            <a:ext cx="295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42"/>
          <p:cNvSpPr txBox="1"/>
          <p:nvPr/>
        </p:nvSpPr>
        <p:spPr>
          <a:xfrm>
            <a:off x="9702202" y="4036950"/>
            <a:ext cx="8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accent4"/>
                </a:solidFill>
              </a:rPr>
              <a:t>Was Server IP</a:t>
            </a:r>
            <a:endParaRPr b="1" sz="800">
              <a:solidFill>
                <a:schemeClr val="accent4"/>
              </a:solidFill>
            </a:endParaRPr>
          </a:p>
        </p:txBody>
      </p:sp>
      <p:pic>
        <p:nvPicPr>
          <p:cNvPr id="456" name="Google Shape;45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2225" y="2184801"/>
            <a:ext cx="1053300" cy="105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5688" y="2221989"/>
            <a:ext cx="1053300" cy="10532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42"/>
          <p:cNvCxnSpPr/>
          <p:nvPr/>
        </p:nvCxnSpPr>
        <p:spPr>
          <a:xfrm>
            <a:off x="2793763" y="2711437"/>
            <a:ext cx="953700" cy="0"/>
          </a:xfrm>
          <a:prstGeom prst="straightConnector1">
            <a:avLst/>
          </a:prstGeom>
          <a:noFill/>
          <a:ln cap="flat" cmpd="sng" w="28575">
            <a:solidFill>
              <a:srgbClr val="ED71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59" name="Google Shape;459;p42"/>
          <p:cNvSpPr txBox="1"/>
          <p:nvPr/>
        </p:nvSpPr>
        <p:spPr>
          <a:xfrm>
            <a:off x="1643600" y="1936850"/>
            <a:ext cx="101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1100"/>
              </a:spcBef>
              <a:spcAft>
                <a:spcPts val="2000"/>
              </a:spcAft>
              <a:buNone/>
            </a:pPr>
            <a:r>
              <a:rPr b="1" lang="en-US" sz="1000">
                <a:solidFill>
                  <a:srgbClr val="ED7100"/>
                </a:solidFill>
                <a:latin typeface="Noto Sans KR"/>
                <a:ea typeface="Noto Sans KR"/>
                <a:cs typeface="Noto Sans KR"/>
                <a:sym typeface="Noto Sans KR"/>
              </a:rPr>
              <a:t>WEB SERVER</a:t>
            </a:r>
            <a:endParaRPr b="1" sz="1000">
              <a:solidFill>
                <a:srgbClr val="ED7100"/>
              </a:solidFill>
            </a:endParaRPr>
          </a:p>
        </p:txBody>
      </p:sp>
      <p:sp>
        <p:nvSpPr>
          <p:cNvPr id="460" name="Google Shape;460;p42"/>
          <p:cNvSpPr txBox="1"/>
          <p:nvPr/>
        </p:nvSpPr>
        <p:spPr>
          <a:xfrm>
            <a:off x="3906388" y="1936850"/>
            <a:ext cx="101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1100"/>
              </a:spcBef>
              <a:spcAft>
                <a:spcPts val="2000"/>
              </a:spcAft>
              <a:buNone/>
            </a:pPr>
            <a:r>
              <a:rPr b="1" lang="en-US" sz="1000">
                <a:solidFill>
                  <a:srgbClr val="ED7100"/>
                </a:solidFill>
                <a:latin typeface="Noto Sans KR"/>
                <a:ea typeface="Noto Sans KR"/>
                <a:cs typeface="Noto Sans KR"/>
                <a:sym typeface="Noto Sans KR"/>
              </a:rPr>
              <a:t>WAS SERVER</a:t>
            </a:r>
            <a:endParaRPr b="1" sz="1000">
              <a:solidFill>
                <a:srgbClr val="ED7100"/>
              </a:solidFill>
            </a:endParaRPr>
          </a:p>
        </p:txBody>
      </p:sp>
      <p:sp>
        <p:nvSpPr>
          <p:cNvPr id="461" name="Google Shape;461;p42"/>
          <p:cNvSpPr/>
          <p:nvPr/>
        </p:nvSpPr>
        <p:spPr>
          <a:xfrm>
            <a:off x="1643600" y="3520175"/>
            <a:ext cx="338700" cy="338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2" name="Google Shape;462;p42"/>
          <p:cNvSpPr txBox="1"/>
          <p:nvPr/>
        </p:nvSpPr>
        <p:spPr>
          <a:xfrm>
            <a:off x="1643600" y="3458675"/>
            <a:ext cx="38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endParaRPr b="1"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3" name="Google Shape;463;p42"/>
          <p:cNvSpPr txBox="1"/>
          <p:nvPr/>
        </p:nvSpPr>
        <p:spPr>
          <a:xfrm>
            <a:off x="1982300" y="3500365"/>
            <a:ext cx="373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서버 부하 방지</a:t>
            </a:r>
            <a:endParaRPr sz="1500">
              <a:solidFill>
                <a:srgbClr val="48484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64" name="Google Shape;464;p42"/>
          <p:cNvCxnSpPr/>
          <p:nvPr/>
        </p:nvCxnSpPr>
        <p:spPr>
          <a:xfrm>
            <a:off x="1950100" y="4536078"/>
            <a:ext cx="295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42"/>
          <p:cNvSpPr/>
          <p:nvPr/>
        </p:nvSpPr>
        <p:spPr>
          <a:xfrm>
            <a:off x="1643600" y="4202475"/>
            <a:ext cx="338700" cy="338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2"/>
          <p:cNvSpPr txBox="1"/>
          <p:nvPr/>
        </p:nvSpPr>
        <p:spPr>
          <a:xfrm>
            <a:off x="1643600" y="4140975"/>
            <a:ext cx="38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b="1"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7" name="Google Shape;467;p42"/>
          <p:cNvSpPr txBox="1"/>
          <p:nvPr/>
        </p:nvSpPr>
        <p:spPr>
          <a:xfrm>
            <a:off x="1982300" y="4173190"/>
            <a:ext cx="373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보안 강화</a:t>
            </a:r>
            <a:endParaRPr sz="1500">
              <a:solidFill>
                <a:srgbClr val="48484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68" name="Google Shape;468;p42"/>
          <p:cNvCxnSpPr/>
          <p:nvPr/>
        </p:nvCxnSpPr>
        <p:spPr>
          <a:xfrm>
            <a:off x="1950100" y="5218378"/>
            <a:ext cx="295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42"/>
          <p:cNvSpPr/>
          <p:nvPr/>
        </p:nvSpPr>
        <p:spPr>
          <a:xfrm>
            <a:off x="1643600" y="4884775"/>
            <a:ext cx="338700" cy="338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2"/>
          <p:cNvSpPr txBox="1"/>
          <p:nvPr/>
        </p:nvSpPr>
        <p:spPr>
          <a:xfrm>
            <a:off x="1643600" y="4823275"/>
            <a:ext cx="38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b="1"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1" name="Google Shape;471;p42"/>
          <p:cNvSpPr txBox="1"/>
          <p:nvPr/>
        </p:nvSpPr>
        <p:spPr>
          <a:xfrm>
            <a:off x="1982300" y="4846378"/>
            <a:ext cx="373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관리 효율성 증가</a:t>
            </a:r>
            <a:endParaRPr sz="1500">
              <a:solidFill>
                <a:srgbClr val="48484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2" name="Google Shape;472;p42"/>
          <p:cNvSpPr txBox="1"/>
          <p:nvPr/>
        </p:nvSpPr>
        <p:spPr>
          <a:xfrm>
            <a:off x="3068013" y="2403013"/>
            <a:ext cx="46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1100"/>
              </a:spcBef>
              <a:spcAft>
                <a:spcPts val="2000"/>
              </a:spcAft>
              <a:buNone/>
            </a:pPr>
            <a:r>
              <a:rPr b="1" lang="en-US" sz="1000">
                <a:solidFill>
                  <a:srgbClr val="ED7100"/>
                </a:solidFill>
                <a:latin typeface="Noto Sans KR"/>
                <a:ea typeface="Noto Sans KR"/>
                <a:cs typeface="Noto Sans KR"/>
                <a:sym typeface="Noto Sans KR"/>
              </a:rPr>
              <a:t>분리</a:t>
            </a:r>
            <a:endParaRPr b="1" sz="1000">
              <a:solidFill>
                <a:srgbClr val="ED71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3"/>
          <p:cNvSpPr txBox="1"/>
          <p:nvPr/>
        </p:nvSpPr>
        <p:spPr>
          <a:xfrm>
            <a:off x="2018750" y="5087700"/>
            <a:ext cx="179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9" name="Google Shape;479;p43"/>
          <p:cNvSpPr/>
          <p:nvPr/>
        </p:nvSpPr>
        <p:spPr>
          <a:xfrm>
            <a:off x="775400" y="5118125"/>
            <a:ext cx="1159800" cy="11598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3"/>
          <p:cNvSpPr/>
          <p:nvPr/>
        </p:nvSpPr>
        <p:spPr>
          <a:xfrm>
            <a:off x="2398028" y="5118125"/>
            <a:ext cx="1159800" cy="11598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3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02. AWS 3-Tier ㅣ Web-Was </a:t>
            </a:r>
            <a:r>
              <a:rPr lang="en-US"/>
              <a:t>연동</a:t>
            </a:r>
            <a:endParaRPr/>
          </a:p>
        </p:txBody>
      </p:sp>
      <p:sp>
        <p:nvSpPr>
          <p:cNvPr id="482" name="Google Shape;482;p43"/>
          <p:cNvSpPr/>
          <p:nvPr/>
        </p:nvSpPr>
        <p:spPr>
          <a:xfrm>
            <a:off x="775400" y="1113100"/>
            <a:ext cx="1272300" cy="316500"/>
          </a:xfrm>
          <a:prstGeom prst="roundRect">
            <a:avLst>
              <a:gd fmla="val 16667" name="adj"/>
            </a:avLst>
          </a:prstGeom>
          <a:solidFill>
            <a:srgbClr val="3D5E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Mode Proxy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83" name="Google Shape;48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398" y="1799956"/>
            <a:ext cx="5036275" cy="26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8625" y="1799950"/>
            <a:ext cx="5247974" cy="4630236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5" name="Google Shape;485;p43"/>
          <p:cNvSpPr txBox="1"/>
          <p:nvPr/>
        </p:nvSpPr>
        <p:spPr>
          <a:xfrm>
            <a:off x="6094211" y="1446672"/>
            <a:ext cx="349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↓ was 서버의 IP 주소 입력 시 Petclinic 화면이 뜨는 것 확인 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6" name="Google Shape;486;p43"/>
          <p:cNvSpPr txBox="1"/>
          <p:nvPr/>
        </p:nvSpPr>
        <p:spPr>
          <a:xfrm>
            <a:off x="704875" y="1461256"/>
            <a:ext cx="349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Mode Proxy를 사용하여 Web-was 연동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7" name="Google Shape;487;p43"/>
          <p:cNvSpPr txBox="1"/>
          <p:nvPr/>
        </p:nvSpPr>
        <p:spPr>
          <a:xfrm>
            <a:off x="877151" y="5490275"/>
            <a:ext cx="122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간편 설정</a:t>
            </a:r>
            <a:endParaRPr b="1" sz="1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8" name="Google Shape;488;p43"/>
          <p:cNvSpPr txBox="1"/>
          <p:nvPr/>
        </p:nvSpPr>
        <p:spPr>
          <a:xfrm>
            <a:off x="2398025" y="5490275"/>
            <a:ext cx="115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호환성</a:t>
            </a:r>
            <a:endParaRPr b="1" sz="1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9" name="Google Shape;489;p43"/>
          <p:cNvSpPr/>
          <p:nvPr/>
        </p:nvSpPr>
        <p:spPr>
          <a:xfrm>
            <a:off x="1138250" y="4677015"/>
            <a:ext cx="2270400" cy="316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D6E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D6EF1"/>
                </a:solidFill>
                <a:latin typeface="Noto Sans KR"/>
                <a:ea typeface="Noto Sans KR"/>
                <a:cs typeface="Noto Sans KR"/>
                <a:sym typeface="Noto Sans KR"/>
              </a:rPr>
              <a:t>Mode </a:t>
            </a:r>
            <a:r>
              <a:rPr b="1" lang="en-US" sz="1500">
                <a:solidFill>
                  <a:srgbClr val="0D6EF1"/>
                </a:solidFill>
                <a:latin typeface="Noto Sans KR"/>
                <a:ea typeface="Noto Sans KR"/>
                <a:cs typeface="Noto Sans KR"/>
                <a:sym typeface="Noto Sans KR"/>
              </a:rPr>
              <a:t>Proxy </a:t>
            </a:r>
            <a:r>
              <a:rPr b="1" lang="en-US" sz="1500">
                <a:solidFill>
                  <a:srgbClr val="0D6EF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en-US" sz="1500">
                <a:solidFill>
                  <a:srgbClr val="0D6EF1"/>
                </a:solidFill>
                <a:latin typeface="Noto Sans KR"/>
                <a:ea typeface="Noto Sans KR"/>
                <a:cs typeface="Noto Sans KR"/>
                <a:sym typeface="Noto Sans KR"/>
              </a:rPr>
              <a:t>사용 이유</a:t>
            </a:r>
            <a:endParaRPr b="1" sz="1500">
              <a:solidFill>
                <a:srgbClr val="0D6EF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0" name="Google Shape;490;p43"/>
          <p:cNvSpPr txBox="1"/>
          <p:nvPr/>
        </p:nvSpPr>
        <p:spPr>
          <a:xfrm>
            <a:off x="1972674" y="5390225"/>
            <a:ext cx="38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+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91" name="Google Shape;491;p43"/>
          <p:cNvSpPr/>
          <p:nvPr/>
        </p:nvSpPr>
        <p:spPr>
          <a:xfrm>
            <a:off x="6169150" y="1113100"/>
            <a:ext cx="1053300" cy="3132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결과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2" name="Google Shape;492;p43"/>
          <p:cNvSpPr/>
          <p:nvPr/>
        </p:nvSpPr>
        <p:spPr>
          <a:xfrm>
            <a:off x="4342978" y="5118125"/>
            <a:ext cx="1159800" cy="11598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3"/>
          <p:cNvSpPr txBox="1"/>
          <p:nvPr/>
        </p:nvSpPr>
        <p:spPr>
          <a:xfrm>
            <a:off x="4342975" y="5390225"/>
            <a:ext cx="115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클러스터링 </a:t>
            </a:r>
            <a:endParaRPr b="1" sz="1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미지원</a:t>
            </a:r>
            <a:endParaRPr b="1" sz="1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94" name="Google Shape;494;p43"/>
          <p:cNvCxnSpPr/>
          <p:nvPr/>
        </p:nvCxnSpPr>
        <p:spPr>
          <a:xfrm>
            <a:off x="3950825" y="5238100"/>
            <a:ext cx="0" cy="95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5" name="Google Shape;495;p43"/>
          <p:cNvSpPr/>
          <p:nvPr/>
        </p:nvSpPr>
        <p:spPr>
          <a:xfrm>
            <a:off x="4199275" y="4677015"/>
            <a:ext cx="1447200" cy="316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추후 고려할 점</a:t>
            </a:r>
            <a:endParaRPr b="1" sz="1500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00" y="1611575"/>
            <a:ext cx="6063275" cy="4531251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2" name="Google Shape;502;p44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02. AWS 3-Tier ㅣ 도메인 연결</a:t>
            </a:r>
            <a:endParaRPr/>
          </a:p>
        </p:txBody>
      </p:sp>
      <p:pic>
        <p:nvPicPr>
          <p:cNvPr id="503" name="Google Shape;503;p44"/>
          <p:cNvPicPr preferRelativeResize="0"/>
          <p:nvPr/>
        </p:nvPicPr>
        <p:blipFill rotWithShape="1">
          <a:blip r:embed="rId4">
            <a:alphaModFix/>
          </a:blip>
          <a:srcRect b="21673" l="0" r="0" t="0"/>
          <a:stretch/>
        </p:blipFill>
        <p:spPr>
          <a:xfrm>
            <a:off x="7230810" y="1951050"/>
            <a:ext cx="4185790" cy="4191776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4" name="Google Shape;504;p44"/>
          <p:cNvSpPr/>
          <p:nvPr/>
        </p:nvSpPr>
        <p:spPr>
          <a:xfrm>
            <a:off x="775400" y="1113100"/>
            <a:ext cx="2940600" cy="313200"/>
          </a:xfrm>
          <a:prstGeom prst="roundRect">
            <a:avLst>
              <a:gd fmla="val 16667" name="adj"/>
            </a:avLst>
          </a:prstGeom>
          <a:solidFill>
            <a:srgbClr val="3D5E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Route53 &amp; Certificate Manager  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5" name="Google Shape;505;p44"/>
          <p:cNvSpPr/>
          <p:nvPr/>
        </p:nvSpPr>
        <p:spPr>
          <a:xfrm>
            <a:off x="1575000" y="1837650"/>
            <a:ext cx="1487100" cy="713700"/>
          </a:xfrm>
          <a:prstGeom prst="rect">
            <a:avLst/>
          </a:prstGeom>
          <a:noFill/>
          <a:ln cap="flat" cmpd="sng" w="28575">
            <a:solidFill>
              <a:srgbClr val="0D6E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4"/>
          <p:cNvSpPr/>
          <p:nvPr/>
        </p:nvSpPr>
        <p:spPr>
          <a:xfrm>
            <a:off x="1560900" y="2560842"/>
            <a:ext cx="1515300" cy="313200"/>
          </a:xfrm>
          <a:prstGeom prst="rect">
            <a:avLst/>
          </a:prstGeom>
          <a:solidFill>
            <a:srgbClr val="2CB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4"/>
          <p:cNvSpPr txBox="1"/>
          <p:nvPr/>
        </p:nvSpPr>
        <p:spPr>
          <a:xfrm>
            <a:off x="1560900" y="2535342"/>
            <a:ext cx="1515300" cy="338700"/>
          </a:xfrm>
          <a:prstGeom prst="rect">
            <a:avLst/>
          </a:prstGeom>
          <a:solidFill>
            <a:srgbClr val="0D6EF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도메인 연결</a:t>
            </a:r>
            <a:endParaRPr sz="10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08" name="Google Shape;50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2000" y="1951050"/>
            <a:ext cx="2520250" cy="22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4"/>
          <p:cNvSpPr/>
          <p:nvPr/>
        </p:nvSpPr>
        <p:spPr>
          <a:xfrm>
            <a:off x="7255235" y="1962253"/>
            <a:ext cx="2297100" cy="713700"/>
          </a:xfrm>
          <a:prstGeom prst="rect">
            <a:avLst/>
          </a:prstGeom>
          <a:noFill/>
          <a:ln cap="flat" cmpd="sng" w="28575">
            <a:solidFill>
              <a:srgbClr val="0D6E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4"/>
          <p:cNvSpPr txBox="1"/>
          <p:nvPr/>
        </p:nvSpPr>
        <p:spPr>
          <a:xfrm>
            <a:off x="7242660" y="2663205"/>
            <a:ext cx="2326200" cy="338700"/>
          </a:xfrm>
          <a:prstGeom prst="rect">
            <a:avLst/>
          </a:prstGeom>
          <a:solidFill>
            <a:srgbClr val="0D6EF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와일드카드 설정</a:t>
            </a:r>
            <a:endParaRPr sz="10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1" name="Google Shape;511;p44"/>
          <p:cNvSpPr/>
          <p:nvPr/>
        </p:nvSpPr>
        <p:spPr>
          <a:xfrm>
            <a:off x="4272075" y="1962251"/>
            <a:ext cx="2297100" cy="991800"/>
          </a:xfrm>
          <a:prstGeom prst="rect">
            <a:avLst/>
          </a:prstGeom>
          <a:noFill/>
          <a:ln cap="flat" cmpd="sng" w="28575">
            <a:solidFill>
              <a:srgbClr val="0D6E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4"/>
          <p:cNvSpPr/>
          <p:nvPr/>
        </p:nvSpPr>
        <p:spPr>
          <a:xfrm>
            <a:off x="4257525" y="2944172"/>
            <a:ext cx="2326200" cy="313200"/>
          </a:xfrm>
          <a:prstGeom prst="rect">
            <a:avLst/>
          </a:prstGeom>
          <a:solidFill>
            <a:srgbClr val="0D6E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4"/>
          <p:cNvSpPr txBox="1"/>
          <p:nvPr/>
        </p:nvSpPr>
        <p:spPr>
          <a:xfrm>
            <a:off x="4272075" y="2931425"/>
            <a:ext cx="229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인증서 연결</a:t>
            </a:r>
            <a:endParaRPr sz="10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203" y="1501825"/>
            <a:ext cx="4442397" cy="3856030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0" name="Google Shape;520;p45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02. AWS 3-Tier ㅣ Cloudfront &amp; S3</a:t>
            </a:r>
            <a:endParaRPr/>
          </a:p>
        </p:txBody>
      </p:sp>
      <p:sp>
        <p:nvSpPr>
          <p:cNvPr id="521" name="Google Shape;521;p45"/>
          <p:cNvSpPr/>
          <p:nvPr/>
        </p:nvSpPr>
        <p:spPr>
          <a:xfrm>
            <a:off x="775400" y="1113100"/>
            <a:ext cx="1236900" cy="313200"/>
          </a:xfrm>
          <a:prstGeom prst="roundRect">
            <a:avLst>
              <a:gd fmla="val 16667" name="adj"/>
            </a:avLst>
          </a:prstGeom>
          <a:solidFill>
            <a:srgbClr val="3D5E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CloudFront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2" name="Google Shape;522;p45"/>
          <p:cNvSpPr/>
          <p:nvPr/>
        </p:nvSpPr>
        <p:spPr>
          <a:xfrm>
            <a:off x="6974200" y="1113100"/>
            <a:ext cx="1128600" cy="313200"/>
          </a:xfrm>
          <a:prstGeom prst="roundRect">
            <a:avLst>
              <a:gd fmla="val 16667" name="adj"/>
            </a:avLst>
          </a:prstGeom>
          <a:solidFill>
            <a:srgbClr val="3D5E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Failover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23" name="Google Shape;5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400" y="1501825"/>
            <a:ext cx="5393224" cy="287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250" y="3935954"/>
            <a:ext cx="5007648" cy="2174796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5" name="Google Shape;525;p45"/>
          <p:cNvSpPr/>
          <p:nvPr/>
        </p:nvSpPr>
        <p:spPr>
          <a:xfrm>
            <a:off x="4255675" y="3171600"/>
            <a:ext cx="943925" cy="752950"/>
          </a:xfrm>
          <a:custGeom>
            <a:rect b="b" l="l" r="r" t="t"/>
            <a:pathLst>
              <a:path extrusionOk="0" h="30118" w="37757">
                <a:moveTo>
                  <a:pt x="0" y="0"/>
                </a:moveTo>
                <a:lnTo>
                  <a:pt x="37757" y="0"/>
                </a:lnTo>
                <a:lnTo>
                  <a:pt x="34036" y="30118"/>
                </a:lnTo>
              </a:path>
            </a:pathLst>
          </a:custGeom>
          <a:noFill/>
          <a:ln cap="flat" cmpd="sng" w="19050">
            <a:solidFill>
              <a:srgbClr val="0D6EF1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526" name="Google Shape;526;p45"/>
          <p:cNvCxnSpPr/>
          <p:nvPr/>
        </p:nvCxnSpPr>
        <p:spPr>
          <a:xfrm>
            <a:off x="666250" y="4670450"/>
            <a:ext cx="2585100" cy="0"/>
          </a:xfrm>
          <a:prstGeom prst="straightConnector1">
            <a:avLst/>
          </a:prstGeom>
          <a:noFill/>
          <a:ln cap="flat" cmpd="sng" w="19050">
            <a:solidFill>
              <a:srgbClr val="0D6EF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6"/>
          <p:cNvSpPr txBox="1"/>
          <p:nvPr>
            <p:ph type="ctrTitle"/>
          </p:nvPr>
        </p:nvSpPr>
        <p:spPr>
          <a:xfrm>
            <a:off x="2589350" y="2500950"/>
            <a:ext cx="7013400" cy="1856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/>
              <a:t>02</a:t>
            </a:r>
            <a:endParaRPr sz="40000"/>
          </a:p>
        </p:txBody>
      </p:sp>
      <p:sp>
        <p:nvSpPr>
          <p:cNvPr id="533" name="Google Shape;533;p46"/>
          <p:cNvSpPr txBox="1"/>
          <p:nvPr>
            <p:ph idx="2" type="ctrTitle"/>
          </p:nvPr>
        </p:nvSpPr>
        <p:spPr>
          <a:xfrm>
            <a:off x="3424850" y="1426300"/>
            <a:ext cx="6195600" cy="608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84848"/>
                </a:solidFill>
              </a:rPr>
              <a:t>AWS 3-tier Architecture </a:t>
            </a:r>
            <a:endParaRPr>
              <a:solidFill>
                <a:srgbClr val="484848"/>
              </a:solidFill>
            </a:endParaRPr>
          </a:p>
        </p:txBody>
      </p:sp>
      <p:sp>
        <p:nvSpPr>
          <p:cNvPr id="534" name="Google Shape;534;p46"/>
          <p:cNvSpPr txBox="1"/>
          <p:nvPr>
            <p:ph idx="4" type="ctrTitle"/>
          </p:nvPr>
        </p:nvSpPr>
        <p:spPr>
          <a:xfrm>
            <a:off x="1809550" y="1613200"/>
            <a:ext cx="1767300" cy="42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Chapter 02.</a:t>
            </a:r>
            <a:endParaRPr/>
          </a:p>
        </p:txBody>
      </p:sp>
      <p:cxnSp>
        <p:nvCxnSpPr>
          <p:cNvPr id="535" name="Google Shape;535;p46"/>
          <p:cNvCxnSpPr/>
          <p:nvPr/>
        </p:nvCxnSpPr>
        <p:spPr>
          <a:xfrm>
            <a:off x="5477675" y="4345975"/>
            <a:ext cx="1208400" cy="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36" name="Google Shape;536;p46"/>
          <p:cNvSpPr txBox="1"/>
          <p:nvPr/>
        </p:nvSpPr>
        <p:spPr>
          <a:xfrm>
            <a:off x="5373575" y="4536058"/>
            <a:ext cx="141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발표자 : </a:t>
            </a:r>
            <a:r>
              <a:rPr b="1" lang="en-US" sz="15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박상길</a:t>
            </a:r>
            <a:endParaRPr b="1" sz="1500">
              <a:solidFill>
                <a:srgbClr val="48484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7" name="Google Shape;537;p46"/>
          <p:cNvSpPr txBox="1"/>
          <p:nvPr/>
        </p:nvSpPr>
        <p:spPr>
          <a:xfrm>
            <a:off x="4959125" y="2338463"/>
            <a:ext cx="22455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oto Sans KR"/>
                <a:ea typeface="Noto Sans KR"/>
                <a:cs typeface="Noto Sans KR"/>
                <a:sym typeface="Noto Sans KR"/>
              </a:rPr>
              <a:t>RDS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oto Sans KR"/>
                <a:ea typeface="Noto Sans KR"/>
                <a:cs typeface="Noto Sans KR"/>
                <a:sym typeface="Noto Sans KR"/>
              </a:rPr>
              <a:t>EFS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oto Sans KR"/>
                <a:ea typeface="Noto Sans KR"/>
                <a:cs typeface="Noto Sans KR"/>
                <a:sym typeface="Noto Sans KR"/>
              </a:rPr>
              <a:t>Load Balance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oto Sans KR"/>
                <a:ea typeface="Noto Sans KR"/>
                <a:cs typeface="Noto Sans KR"/>
                <a:sym typeface="Noto Sans KR"/>
              </a:rPr>
              <a:t>Auto Scaling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38" name="Google Shape;53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00" y="6496160"/>
            <a:ext cx="966224" cy="85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46"/>
          <p:cNvCxnSpPr/>
          <p:nvPr/>
        </p:nvCxnSpPr>
        <p:spPr>
          <a:xfrm>
            <a:off x="1931676" y="6435250"/>
            <a:ext cx="0" cy="2073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0" name="Google Shape;540;p46"/>
          <p:cNvSpPr txBox="1"/>
          <p:nvPr/>
        </p:nvSpPr>
        <p:spPr>
          <a:xfrm>
            <a:off x="2016000" y="6377090"/>
            <a:ext cx="106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AWS 2팀 두잇!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7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02. AWS 3-Tier</a:t>
            </a:r>
            <a:endParaRPr/>
          </a:p>
        </p:txBody>
      </p:sp>
      <p:sp>
        <p:nvSpPr>
          <p:cNvPr id="547" name="Google Shape;547;p47"/>
          <p:cNvSpPr/>
          <p:nvPr/>
        </p:nvSpPr>
        <p:spPr>
          <a:xfrm>
            <a:off x="775400" y="1113100"/>
            <a:ext cx="1053300" cy="313200"/>
          </a:xfrm>
          <a:prstGeom prst="roundRect">
            <a:avLst>
              <a:gd fmla="val 16667" name="adj"/>
            </a:avLst>
          </a:prstGeom>
          <a:solidFill>
            <a:srgbClr val="3D5E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Diagram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48" name="Google Shape;54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7598" y="2038296"/>
            <a:ext cx="709305" cy="709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7602" y="4685108"/>
            <a:ext cx="709305" cy="709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4053" y="4678481"/>
            <a:ext cx="709305" cy="7093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" name="Google Shape;551;p47"/>
          <p:cNvCxnSpPr/>
          <p:nvPr/>
        </p:nvCxnSpPr>
        <p:spPr>
          <a:xfrm>
            <a:off x="3102340" y="3984165"/>
            <a:ext cx="648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2" name="Google Shape;552;p47"/>
          <p:cNvCxnSpPr/>
          <p:nvPr/>
        </p:nvCxnSpPr>
        <p:spPr>
          <a:xfrm>
            <a:off x="6312209" y="2392940"/>
            <a:ext cx="648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3" name="Google Shape;553;p47"/>
          <p:cNvSpPr txBox="1"/>
          <p:nvPr/>
        </p:nvSpPr>
        <p:spPr>
          <a:xfrm>
            <a:off x="1878150" y="4377347"/>
            <a:ext cx="136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Load Balancer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54" name="Google Shape;554;p47"/>
          <p:cNvSpPr txBox="1"/>
          <p:nvPr/>
        </p:nvSpPr>
        <p:spPr>
          <a:xfrm>
            <a:off x="6768389" y="2747597"/>
            <a:ext cx="136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EFS Server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55" name="Google Shape;555;p47"/>
          <p:cNvSpPr txBox="1"/>
          <p:nvPr/>
        </p:nvSpPr>
        <p:spPr>
          <a:xfrm>
            <a:off x="6768394" y="5394404"/>
            <a:ext cx="136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RDS Master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56" name="Google Shape;556;p47"/>
          <p:cNvSpPr txBox="1"/>
          <p:nvPr/>
        </p:nvSpPr>
        <p:spPr>
          <a:xfrm>
            <a:off x="8444844" y="5394404"/>
            <a:ext cx="136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RDS Stanby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557" name="Google Shape;55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7338" y="3629525"/>
            <a:ext cx="709325" cy="709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8733" y="2449358"/>
            <a:ext cx="709305" cy="709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8733" y="4685106"/>
            <a:ext cx="709305" cy="709303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7"/>
          <p:cNvSpPr txBox="1"/>
          <p:nvPr/>
        </p:nvSpPr>
        <p:spPr>
          <a:xfrm>
            <a:off x="4299514" y="3127322"/>
            <a:ext cx="136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EC2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61" name="Google Shape;561;p47"/>
          <p:cNvSpPr txBox="1"/>
          <p:nvPr/>
        </p:nvSpPr>
        <p:spPr>
          <a:xfrm>
            <a:off x="4299526" y="5394397"/>
            <a:ext cx="136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EC2</a:t>
            </a:r>
            <a:endParaRPr sz="1500">
              <a:solidFill>
                <a:schemeClr val="dk1"/>
              </a:solidFill>
            </a:endParaRPr>
          </a:p>
        </p:txBody>
      </p:sp>
      <p:grpSp>
        <p:nvGrpSpPr>
          <p:cNvPr id="562" name="Google Shape;562;p47"/>
          <p:cNvGrpSpPr/>
          <p:nvPr/>
        </p:nvGrpSpPr>
        <p:grpSpPr>
          <a:xfrm>
            <a:off x="3654582" y="1536951"/>
            <a:ext cx="2657606" cy="4812050"/>
            <a:chOff x="3654582" y="1536951"/>
            <a:chExt cx="2657606" cy="4812050"/>
          </a:xfrm>
        </p:grpSpPr>
        <p:pic>
          <p:nvPicPr>
            <p:cNvPr id="563" name="Google Shape;563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05904" y="1630093"/>
              <a:ext cx="354962" cy="354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54582" y="1536951"/>
              <a:ext cx="2657606" cy="4812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" name="Google Shape;565;p47"/>
            <p:cNvSpPr/>
            <p:nvPr/>
          </p:nvSpPr>
          <p:spPr>
            <a:xfrm>
              <a:off x="4411863" y="1991250"/>
              <a:ext cx="1143000" cy="228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66" name="Google Shape;566;p47"/>
          <p:cNvSpPr txBox="1"/>
          <p:nvPr/>
        </p:nvSpPr>
        <p:spPr>
          <a:xfrm>
            <a:off x="4078950" y="1971475"/>
            <a:ext cx="177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AutoScale Group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567" name="Google Shape;567;p47"/>
          <p:cNvCxnSpPr/>
          <p:nvPr/>
        </p:nvCxnSpPr>
        <p:spPr>
          <a:xfrm>
            <a:off x="6312209" y="5039740"/>
            <a:ext cx="648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47"/>
          <p:cNvCxnSpPr/>
          <p:nvPr/>
        </p:nvCxnSpPr>
        <p:spPr>
          <a:xfrm>
            <a:off x="7959309" y="5039740"/>
            <a:ext cx="648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8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02. AWS 3-Tier ㅣ DB</a:t>
            </a:r>
            <a:endParaRPr/>
          </a:p>
        </p:txBody>
      </p:sp>
      <p:sp>
        <p:nvSpPr>
          <p:cNvPr id="575" name="Google Shape;575;p48"/>
          <p:cNvSpPr/>
          <p:nvPr/>
        </p:nvSpPr>
        <p:spPr>
          <a:xfrm>
            <a:off x="775400" y="3792825"/>
            <a:ext cx="1257600" cy="313200"/>
          </a:xfrm>
          <a:prstGeom prst="roundRect">
            <a:avLst>
              <a:gd fmla="val 16667" name="adj"/>
            </a:avLst>
          </a:prstGeom>
          <a:solidFill>
            <a:srgbClr val="3D5E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Was-DB 연결</a:t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6" name="Google Shape;576;p48"/>
          <p:cNvSpPr/>
          <p:nvPr/>
        </p:nvSpPr>
        <p:spPr>
          <a:xfrm>
            <a:off x="775400" y="1113100"/>
            <a:ext cx="1053300" cy="313200"/>
          </a:xfrm>
          <a:prstGeom prst="roundRect">
            <a:avLst>
              <a:gd fmla="val 16667" name="adj"/>
            </a:avLst>
          </a:prstGeom>
          <a:solidFill>
            <a:srgbClr val="3D5E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RDS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7" name="Google Shape;577;p48"/>
          <p:cNvSpPr/>
          <p:nvPr/>
        </p:nvSpPr>
        <p:spPr>
          <a:xfrm>
            <a:off x="6349025" y="1113100"/>
            <a:ext cx="1128600" cy="3132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결과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578" name="Google Shape;578;p48"/>
          <p:cNvCxnSpPr/>
          <p:nvPr/>
        </p:nvCxnSpPr>
        <p:spPr>
          <a:xfrm>
            <a:off x="3628000" y="2167152"/>
            <a:ext cx="18495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9" name="Google Shape;579;p48"/>
          <p:cNvSpPr/>
          <p:nvPr/>
        </p:nvSpPr>
        <p:spPr>
          <a:xfrm>
            <a:off x="3321500" y="1833552"/>
            <a:ext cx="338700" cy="338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0" name="Google Shape;580;p48"/>
          <p:cNvSpPr txBox="1"/>
          <p:nvPr/>
        </p:nvSpPr>
        <p:spPr>
          <a:xfrm>
            <a:off x="3321500" y="1772052"/>
            <a:ext cx="38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endParaRPr b="1"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1" name="Google Shape;581;p48"/>
          <p:cNvSpPr txBox="1"/>
          <p:nvPr/>
        </p:nvSpPr>
        <p:spPr>
          <a:xfrm>
            <a:off x="3628008" y="1813752"/>
            <a:ext cx="199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유지보수 최소화</a:t>
            </a:r>
            <a:endParaRPr sz="1500">
              <a:solidFill>
                <a:srgbClr val="48484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582" name="Google Shape;582;p48"/>
          <p:cNvCxnSpPr/>
          <p:nvPr/>
        </p:nvCxnSpPr>
        <p:spPr>
          <a:xfrm>
            <a:off x="3628000" y="2688088"/>
            <a:ext cx="18495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3" name="Google Shape;583;p48"/>
          <p:cNvSpPr/>
          <p:nvPr/>
        </p:nvSpPr>
        <p:spPr>
          <a:xfrm>
            <a:off x="3321500" y="2354489"/>
            <a:ext cx="338700" cy="338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8"/>
          <p:cNvSpPr txBox="1"/>
          <p:nvPr/>
        </p:nvSpPr>
        <p:spPr>
          <a:xfrm>
            <a:off x="3321500" y="2292989"/>
            <a:ext cx="38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b="1"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5" name="Google Shape;585;p48"/>
          <p:cNvSpPr txBox="1"/>
          <p:nvPr/>
        </p:nvSpPr>
        <p:spPr>
          <a:xfrm>
            <a:off x="3645233" y="2325209"/>
            <a:ext cx="199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안전성 강화</a:t>
            </a:r>
            <a:endParaRPr sz="1500">
              <a:solidFill>
                <a:srgbClr val="48484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586" name="Google Shape;586;p48"/>
          <p:cNvCxnSpPr/>
          <p:nvPr/>
        </p:nvCxnSpPr>
        <p:spPr>
          <a:xfrm>
            <a:off x="3628000" y="3202473"/>
            <a:ext cx="18495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48"/>
          <p:cNvSpPr/>
          <p:nvPr/>
        </p:nvSpPr>
        <p:spPr>
          <a:xfrm>
            <a:off x="3321500" y="2868877"/>
            <a:ext cx="338700" cy="338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8"/>
          <p:cNvSpPr txBox="1"/>
          <p:nvPr/>
        </p:nvSpPr>
        <p:spPr>
          <a:xfrm>
            <a:off x="3321500" y="2807377"/>
            <a:ext cx="38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b="1"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9" name="Google Shape;589;p48"/>
          <p:cNvSpPr txBox="1"/>
          <p:nvPr/>
        </p:nvSpPr>
        <p:spPr>
          <a:xfrm>
            <a:off x="3645233" y="2830480"/>
            <a:ext cx="199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DBMS 호환성 유지</a:t>
            </a:r>
            <a:endParaRPr sz="1500">
              <a:solidFill>
                <a:srgbClr val="48484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90" name="Google Shape;59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400" y="2130131"/>
            <a:ext cx="780915" cy="780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4479" y="2124278"/>
            <a:ext cx="792583" cy="79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8"/>
          <p:cNvSpPr txBox="1"/>
          <p:nvPr/>
        </p:nvSpPr>
        <p:spPr>
          <a:xfrm>
            <a:off x="1625138" y="2212777"/>
            <a:ext cx="54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＆</a:t>
            </a:r>
            <a:endParaRPr sz="28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93" name="Google Shape;593;p48"/>
          <p:cNvPicPr preferRelativeResize="0"/>
          <p:nvPr/>
        </p:nvPicPr>
        <p:blipFill rotWithShape="1">
          <a:blip r:embed="rId6">
            <a:alphaModFix/>
          </a:blip>
          <a:srcRect b="23756" l="0" r="0" t="8483"/>
          <a:stretch/>
        </p:blipFill>
        <p:spPr>
          <a:xfrm>
            <a:off x="775400" y="4236425"/>
            <a:ext cx="4583109" cy="207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9024" y="1649775"/>
            <a:ext cx="4790226" cy="26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9025" y="4330425"/>
            <a:ext cx="479022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ctrTitle"/>
          </p:nvPr>
        </p:nvSpPr>
        <p:spPr>
          <a:xfrm>
            <a:off x="775400" y="1591525"/>
            <a:ext cx="53226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AWS 2팀 두잇!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프로젝트 </a:t>
            </a:r>
            <a:r>
              <a:rPr lang="en-US">
                <a:solidFill>
                  <a:srgbClr val="0D6EF1"/>
                </a:solidFill>
              </a:rPr>
              <a:t>목차</a:t>
            </a:r>
            <a:endParaRPr>
              <a:solidFill>
                <a:srgbClr val="0D6EF1"/>
              </a:solidFill>
            </a:endParaRPr>
          </a:p>
        </p:txBody>
      </p:sp>
      <p:sp>
        <p:nvSpPr>
          <p:cNvPr id="219" name="Google Shape;219;p31"/>
          <p:cNvSpPr txBox="1"/>
          <p:nvPr>
            <p:ph idx="2" type="ctrTitle"/>
          </p:nvPr>
        </p:nvSpPr>
        <p:spPr>
          <a:xfrm>
            <a:off x="775400" y="3430061"/>
            <a:ext cx="3267900" cy="42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14141"/>
                </a:solidFill>
              </a:rPr>
              <a:t>01. 프로젝트 개요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220" name="Google Shape;220;p31"/>
          <p:cNvSpPr txBox="1"/>
          <p:nvPr>
            <p:ph idx="3" type="ctrTitle"/>
          </p:nvPr>
        </p:nvSpPr>
        <p:spPr>
          <a:xfrm>
            <a:off x="775400" y="3968236"/>
            <a:ext cx="3267900" cy="42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</a:rPr>
              <a:t>팀 소개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21" name="Google Shape;221;p31"/>
          <p:cNvSpPr txBox="1"/>
          <p:nvPr>
            <p:ph idx="4" type="ctrTitle"/>
          </p:nvPr>
        </p:nvSpPr>
        <p:spPr>
          <a:xfrm>
            <a:off x="775400" y="4297711"/>
            <a:ext cx="3267900" cy="42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</a:rPr>
              <a:t>시나리오 소개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22" name="Google Shape;222;p31"/>
          <p:cNvSpPr txBox="1"/>
          <p:nvPr>
            <p:ph idx="7" type="ctrTitle"/>
          </p:nvPr>
        </p:nvSpPr>
        <p:spPr>
          <a:xfrm>
            <a:off x="2975725" y="3430061"/>
            <a:ext cx="3267900" cy="42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14141"/>
                </a:solidFill>
              </a:rPr>
              <a:t>02. AWS 3-tier Architecture </a:t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223" name="Google Shape;223;p31"/>
          <p:cNvSpPr txBox="1"/>
          <p:nvPr>
            <p:ph idx="8" type="ctrTitle"/>
          </p:nvPr>
        </p:nvSpPr>
        <p:spPr>
          <a:xfrm>
            <a:off x="2975725" y="3968236"/>
            <a:ext cx="3267900" cy="42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</a:rPr>
              <a:t>아키텍쳐 소개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24" name="Google Shape;224;p31"/>
          <p:cNvSpPr txBox="1"/>
          <p:nvPr>
            <p:ph idx="9" type="ctrTitle"/>
          </p:nvPr>
        </p:nvSpPr>
        <p:spPr>
          <a:xfrm>
            <a:off x="2975725" y="4297711"/>
            <a:ext cx="3267900" cy="42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</a:rPr>
              <a:t>아키텍쳐 구축 순서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25" name="Google Shape;225;p31"/>
          <p:cNvSpPr txBox="1"/>
          <p:nvPr>
            <p:ph idx="13" type="ctrTitle"/>
          </p:nvPr>
        </p:nvSpPr>
        <p:spPr>
          <a:xfrm>
            <a:off x="2975725" y="4617061"/>
            <a:ext cx="3267900" cy="42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</a:rPr>
              <a:t>인프라 설계 I VPC &amp; SG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26" name="Google Shape;226;p31"/>
          <p:cNvSpPr txBox="1"/>
          <p:nvPr>
            <p:ph idx="14" type="ctrTitle"/>
          </p:nvPr>
        </p:nvSpPr>
        <p:spPr>
          <a:xfrm>
            <a:off x="2975725" y="4961686"/>
            <a:ext cx="3267900" cy="42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</a:rPr>
              <a:t>서버 구축 I Web + Was &amp; Route53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27" name="Google Shape;227;p31"/>
          <p:cNvSpPr txBox="1"/>
          <p:nvPr>
            <p:ph idx="15" type="ctrTitle"/>
          </p:nvPr>
        </p:nvSpPr>
        <p:spPr>
          <a:xfrm>
            <a:off x="9451850" y="3430061"/>
            <a:ext cx="3267900" cy="42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14141"/>
                </a:solidFill>
              </a:rPr>
              <a:t>04. 결과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228" name="Google Shape;228;p31"/>
          <p:cNvSpPr txBox="1"/>
          <p:nvPr>
            <p:ph idx="16" type="ctrTitle"/>
          </p:nvPr>
        </p:nvSpPr>
        <p:spPr>
          <a:xfrm>
            <a:off x="9451850" y="3968236"/>
            <a:ext cx="3267900" cy="42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666666"/>
                </a:solidFill>
              </a:rPr>
              <a:t>시연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29" name="Google Shape;229;p31"/>
          <p:cNvSpPr txBox="1"/>
          <p:nvPr>
            <p:ph idx="17" type="ctrTitle"/>
          </p:nvPr>
        </p:nvSpPr>
        <p:spPr>
          <a:xfrm>
            <a:off x="9451850" y="4297711"/>
            <a:ext cx="3267900" cy="42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</a:rPr>
              <a:t>회고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0" name="Google Shape;230;p31"/>
          <p:cNvSpPr txBox="1"/>
          <p:nvPr>
            <p:ph idx="18" type="ctrTitle"/>
          </p:nvPr>
        </p:nvSpPr>
        <p:spPr>
          <a:xfrm>
            <a:off x="9451850" y="4617061"/>
            <a:ext cx="3267900" cy="42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</a:rPr>
              <a:t>QnA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1" name="Google Shape;231;p31"/>
          <p:cNvSpPr txBox="1"/>
          <p:nvPr>
            <p:ph idx="14" type="ctrTitle"/>
          </p:nvPr>
        </p:nvSpPr>
        <p:spPr>
          <a:xfrm>
            <a:off x="2975725" y="5330652"/>
            <a:ext cx="3267900" cy="42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</a:rPr>
              <a:t>RDS 구축 &amp; EFS &amp; Alb &amp; Autoscaling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8950" y="2734574"/>
            <a:ext cx="695475" cy="6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 txBox="1"/>
          <p:nvPr>
            <p:ph idx="15" type="ctrTitle"/>
          </p:nvPr>
        </p:nvSpPr>
        <p:spPr>
          <a:xfrm>
            <a:off x="6729025" y="3430061"/>
            <a:ext cx="3267900" cy="42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14141"/>
                </a:solidFill>
              </a:rPr>
              <a:t>03. Monitoring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234" name="Google Shape;234;p31"/>
          <p:cNvSpPr txBox="1"/>
          <p:nvPr>
            <p:ph idx="16" type="ctrTitle"/>
          </p:nvPr>
        </p:nvSpPr>
        <p:spPr>
          <a:xfrm>
            <a:off x="6729025" y="3968236"/>
            <a:ext cx="3267900" cy="42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666666"/>
                </a:solidFill>
              </a:rPr>
              <a:t>Monitoring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5" name="Google Shape;235;p31"/>
          <p:cNvSpPr txBox="1"/>
          <p:nvPr>
            <p:ph idx="17" type="ctrTitle"/>
          </p:nvPr>
        </p:nvSpPr>
        <p:spPr>
          <a:xfrm>
            <a:off x="6729025" y="4297711"/>
            <a:ext cx="3267900" cy="42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</a:rPr>
              <a:t>비용 비교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9"/>
          <p:cNvSpPr/>
          <p:nvPr/>
        </p:nvSpPr>
        <p:spPr>
          <a:xfrm>
            <a:off x="6354750" y="3688050"/>
            <a:ext cx="5061900" cy="325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9"/>
          <p:cNvSpPr/>
          <p:nvPr/>
        </p:nvSpPr>
        <p:spPr>
          <a:xfrm>
            <a:off x="6354300" y="2083900"/>
            <a:ext cx="5061900" cy="8535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9"/>
          <p:cNvSpPr/>
          <p:nvPr/>
        </p:nvSpPr>
        <p:spPr>
          <a:xfrm>
            <a:off x="6354425" y="4236650"/>
            <a:ext cx="5061900" cy="21672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9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02. AWS 3-Tier ㅣ EFS</a:t>
            </a:r>
            <a:endParaRPr/>
          </a:p>
        </p:txBody>
      </p:sp>
      <p:sp>
        <p:nvSpPr>
          <p:cNvPr id="605" name="Google Shape;605;p49"/>
          <p:cNvSpPr/>
          <p:nvPr/>
        </p:nvSpPr>
        <p:spPr>
          <a:xfrm>
            <a:off x="6346150" y="1113100"/>
            <a:ext cx="1703400" cy="313200"/>
          </a:xfrm>
          <a:prstGeom prst="roundRect">
            <a:avLst>
              <a:gd fmla="val 16667" name="adj"/>
            </a:avLst>
          </a:prstGeom>
          <a:solidFill>
            <a:srgbClr val="3D5E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EFS </a:t>
            </a: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마운트 &amp; Log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06" name="Google Shape;6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276" y="4642961"/>
            <a:ext cx="5062325" cy="7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4275" y="5534025"/>
            <a:ext cx="5061901" cy="1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4275" y="5983176"/>
            <a:ext cx="4570469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9"/>
          <p:cNvSpPr/>
          <p:nvPr/>
        </p:nvSpPr>
        <p:spPr>
          <a:xfrm>
            <a:off x="775400" y="1113100"/>
            <a:ext cx="1053300" cy="313200"/>
          </a:xfrm>
          <a:prstGeom prst="roundRect">
            <a:avLst>
              <a:gd fmla="val 16667" name="adj"/>
            </a:avLst>
          </a:prstGeom>
          <a:solidFill>
            <a:srgbClr val="3D5E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EFS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10" name="Google Shape;61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4255" y="3494681"/>
            <a:ext cx="5062114" cy="325931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9"/>
          <p:cNvSpPr/>
          <p:nvPr/>
        </p:nvSpPr>
        <p:spPr>
          <a:xfrm>
            <a:off x="6354301" y="3189385"/>
            <a:ext cx="5061900" cy="325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9"/>
          <p:cNvSpPr txBox="1"/>
          <p:nvPr/>
        </p:nvSpPr>
        <p:spPr>
          <a:xfrm>
            <a:off x="6311075" y="3151171"/>
            <a:ext cx="506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※ IMDSv2 EC2 ID로 심볼릭 링크 생성</a:t>
            </a:r>
            <a:endParaRPr sz="1200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3" name="Google Shape;613;p49"/>
          <p:cNvSpPr txBox="1"/>
          <p:nvPr/>
        </p:nvSpPr>
        <p:spPr>
          <a:xfrm>
            <a:off x="6336627" y="4223720"/>
            <a:ext cx="506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※ EFS </a:t>
            </a:r>
            <a:r>
              <a:rPr lang="en-US" sz="1200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웹 소스 심볼릭 링크 설정</a:t>
            </a:r>
            <a:endParaRPr sz="1200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4" name="Google Shape;614;p49"/>
          <p:cNvSpPr/>
          <p:nvPr/>
        </p:nvSpPr>
        <p:spPr>
          <a:xfrm>
            <a:off x="6354750" y="1605500"/>
            <a:ext cx="5061900" cy="325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9"/>
          <p:cNvSpPr txBox="1"/>
          <p:nvPr/>
        </p:nvSpPr>
        <p:spPr>
          <a:xfrm>
            <a:off x="6286075" y="1605509"/>
            <a:ext cx="506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※ EFS </a:t>
            </a:r>
            <a:r>
              <a:rPr lang="en-US" sz="1200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마운트</a:t>
            </a:r>
            <a:endParaRPr sz="1200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16" name="Google Shape;61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3050" y="1501825"/>
            <a:ext cx="3533351" cy="302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7" name="Google Shape;617;p49"/>
          <p:cNvCxnSpPr/>
          <p:nvPr/>
        </p:nvCxnSpPr>
        <p:spPr>
          <a:xfrm>
            <a:off x="1849550" y="5132871"/>
            <a:ext cx="32268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49"/>
          <p:cNvSpPr/>
          <p:nvPr/>
        </p:nvSpPr>
        <p:spPr>
          <a:xfrm>
            <a:off x="1543050" y="4799272"/>
            <a:ext cx="338700" cy="338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9" name="Google Shape;619;p49"/>
          <p:cNvSpPr txBox="1"/>
          <p:nvPr/>
        </p:nvSpPr>
        <p:spPr>
          <a:xfrm>
            <a:off x="1543050" y="4737772"/>
            <a:ext cx="38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endParaRPr b="1"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0" name="Google Shape;620;p49"/>
          <p:cNvSpPr txBox="1"/>
          <p:nvPr/>
        </p:nvSpPr>
        <p:spPr>
          <a:xfrm>
            <a:off x="1849550" y="4779475"/>
            <a:ext cx="298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운영자/개발자 유지보수 용이</a:t>
            </a:r>
            <a:endParaRPr sz="1500">
              <a:solidFill>
                <a:srgbClr val="48484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21" name="Google Shape;621;p49"/>
          <p:cNvCxnSpPr/>
          <p:nvPr/>
        </p:nvCxnSpPr>
        <p:spPr>
          <a:xfrm>
            <a:off x="1849550" y="5653808"/>
            <a:ext cx="32268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2" name="Google Shape;622;p49"/>
          <p:cNvSpPr/>
          <p:nvPr/>
        </p:nvSpPr>
        <p:spPr>
          <a:xfrm>
            <a:off x="1543050" y="5320210"/>
            <a:ext cx="338700" cy="338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9"/>
          <p:cNvSpPr txBox="1"/>
          <p:nvPr/>
        </p:nvSpPr>
        <p:spPr>
          <a:xfrm>
            <a:off x="1543050" y="5258710"/>
            <a:ext cx="38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b="1"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4" name="Google Shape;624;p49"/>
          <p:cNvSpPr txBox="1"/>
          <p:nvPr/>
        </p:nvSpPr>
        <p:spPr>
          <a:xfrm>
            <a:off x="1866771" y="5290921"/>
            <a:ext cx="3050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Apache, Tomcat 로그 백업</a:t>
            </a:r>
            <a:endParaRPr sz="1500">
              <a:solidFill>
                <a:srgbClr val="48484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25" name="Google Shape;625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4750" y="1887575"/>
            <a:ext cx="5061900" cy="9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0742" y="2488047"/>
            <a:ext cx="6935202" cy="3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0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02. AWS 3-Tier ㅣ Load Balance</a:t>
            </a:r>
            <a:endParaRPr/>
          </a:p>
        </p:txBody>
      </p:sp>
      <p:sp>
        <p:nvSpPr>
          <p:cNvPr id="633" name="Google Shape;633;p50"/>
          <p:cNvSpPr/>
          <p:nvPr/>
        </p:nvSpPr>
        <p:spPr>
          <a:xfrm>
            <a:off x="775400" y="3394950"/>
            <a:ext cx="1897200" cy="313200"/>
          </a:xfrm>
          <a:prstGeom prst="roundRect">
            <a:avLst>
              <a:gd fmla="val 16667" name="adj"/>
            </a:avLst>
          </a:prstGeom>
          <a:solidFill>
            <a:srgbClr val="3D5E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Web</a:t>
            </a: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ALB </a:t>
            </a: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리소스 맵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34" name="Google Shape;6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00" y="3831925"/>
            <a:ext cx="10641200" cy="2528509"/>
          </a:xfrm>
          <a:prstGeom prst="rect">
            <a:avLst/>
          </a:prstGeom>
          <a:noFill/>
          <a:ln cap="flat" cmpd="sng" w="9525">
            <a:solidFill>
              <a:srgbClr val="E5E5E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5" name="Google Shape;635;p50"/>
          <p:cNvSpPr/>
          <p:nvPr/>
        </p:nvSpPr>
        <p:spPr>
          <a:xfrm>
            <a:off x="775400" y="1113100"/>
            <a:ext cx="1053300" cy="313200"/>
          </a:xfrm>
          <a:prstGeom prst="roundRect">
            <a:avLst>
              <a:gd fmla="val 16667" name="adj"/>
            </a:avLst>
          </a:prstGeom>
          <a:solidFill>
            <a:srgbClr val="3D5E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ALB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36" name="Google Shape;63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700" y="1918713"/>
            <a:ext cx="983813" cy="983813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0"/>
          <p:cNvSpPr txBox="1"/>
          <p:nvPr/>
        </p:nvSpPr>
        <p:spPr>
          <a:xfrm>
            <a:off x="2938413" y="2059450"/>
            <a:ext cx="260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693CC5"/>
                </a:solidFill>
                <a:latin typeface="Noto Sans KR"/>
                <a:ea typeface="Noto Sans KR"/>
                <a:cs typeface="Noto Sans KR"/>
                <a:sym typeface="Noto Sans KR"/>
              </a:rPr>
              <a:t>Application </a:t>
            </a:r>
            <a:endParaRPr b="1" sz="1500">
              <a:solidFill>
                <a:srgbClr val="693CC5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693CC5"/>
                </a:solidFill>
                <a:latin typeface="Noto Sans KR"/>
                <a:ea typeface="Noto Sans KR"/>
                <a:cs typeface="Noto Sans KR"/>
                <a:sym typeface="Noto Sans KR"/>
              </a:rPr>
              <a:t>Load Balance</a:t>
            </a:r>
            <a:endParaRPr b="1" sz="1500">
              <a:solidFill>
                <a:srgbClr val="693CC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8" name="Google Shape;638;p50"/>
          <p:cNvSpPr/>
          <p:nvPr/>
        </p:nvSpPr>
        <p:spPr>
          <a:xfrm>
            <a:off x="4546050" y="2361900"/>
            <a:ext cx="1053337" cy="179225"/>
          </a:xfrm>
          <a:custGeom>
            <a:rect b="b" l="l" r="r" t="t"/>
            <a:pathLst>
              <a:path extrusionOk="0" h="7169" w="46326">
                <a:moveTo>
                  <a:pt x="0" y="7169"/>
                </a:moveTo>
                <a:lnTo>
                  <a:pt x="46326" y="7169"/>
                </a:lnTo>
                <a:lnTo>
                  <a:pt x="33910" y="0"/>
                </a:lnTo>
              </a:path>
            </a:pathLst>
          </a:custGeom>
          <a:noFill/>
          <a:ln cap="flat" cmpd="sng" w="28575">
            <a:solidFill>
              <a:srgbClr val="693CC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9" name="Google Shape;639;p50"/>
          <p:cNvSpPr txBox="1"/>
          <p:nvPr/>
        </p:nvSpPr>
        <p:spPr>
          <a:xfrm>
            <a:off x="6153394" y="2167052"/>
            <a:ext cx="126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84848"/>
                </a:solidFill>
              </a:rPr>
              <a:t>URL 기반</a:t>
            </a:r>
            <a:endParaRPr b="1">
              <a:solidFill>
                <a:srgbClr val="48484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84848"/>
                </a:solidFill>
              </a:rPr>
              <a:t>라우팅 가능</a:t>
            </a:r>
            <a:endParaRPr b="1">
              <a:solidFill>
                <a:srgbClr val="484848"/>
              </a:solidFill>
            </a:endParaRPr>
          </a:p>
        </p:txBody>
      </p:sp>
      <p:sp>
        <p:nvSpPr>
          <p:cNvPr id="640" name="Google Shape;640;p50"/>
          <p:cNvSpPr txBox="1"/>
          <p:nvPr/>
        </p:nvSpPr>
        <p:spPr>
          <a:xfrm>
            <a:off x="7603075" y="2036252"/>
            <a:ext cx="126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84848"/>
                </a:solidFill>
              </a:rPr>
              <a:t>정교한</a:t>
            </a:r>
            <a:endParaRPr b="1">
              <a:solidFill>
                <a:srgbClr val="48484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84848"/>
                </a:solidFill>
              </a:rPr>
              <a:t>Health Check</a:t>
            </a:r>
            <a:endParaRPr b="1">
              <a:solidFill>
                <a:srgbClr val="484848"/>
              </a:solidFill>
            </a:endParaRPr>
          </a:p>
        </p:txBody>
      </p:sp>
      <p:sp>
        <p:nvSpPr>
          <p:cNvPr id="641" name="Google Shape;641;p50"/>
          <p:cNvSpPr txBox="1"/>
          <p:nvPr/>
        </p:nvSpPr>
        <p:spPr>
          <a:xfrm>
            <a:off x="9004864" y="2244640"/>
            <a:ext cx="12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84848"/>
                </a:solidFill>
              </a:rPr>
              <a:t>확장성</a:t>
            </a:r>
            <a:endParaRPr b="1">
              <a:solidFill>
                <a:srgbClr val="484848"/>
              </a:solidFill>
            </a:endParaRPr>
          </a:p>
        </p:txBody>
      </p:sp>
      <p:sp>
        <p:nvSpPr>
          <p:cNvPr id="642" name="Google Shape;642;p50"/>
          <p:cNvSpPr/>
          <p:nvPr/>
        </p:nvSpPr>
        <p:spPr>
          <a:xfrm>
            <a:off x="5867075" y="1704900"/>
            <a:ext cx="4698600" cy="145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93CC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0"/>
          <p:cNvSpPr/>
          <p:nvPr/>
        </p:nvSpPr>
        <p:spPr>
          <a:xfrm>
            <a:off x="7645350" y="1441150"/>
            <a:ext cx="1002000" cy="39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693CC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0"/>
          <p:cNvSpPr txBox="1"/>
          <p:nvPr/>
        </p:nvSpPr>
        <p:spPr>
          <a:xfrm>
            <a:off x="7666600" y="1431700"/>
            <a:ext cx="94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693CC5"/>
                </a:solidFill>
                <a:latin typeface="Noto Sans KR"/>
                <a:ea typeface="Noto Sans KR"/>
                <a:cs typeface="Noto Sans KR"/>
                <a:sym typeface="Noto Sans KR"/>
              </a:rPr>
              <a:t>선정 이유</a:t>
            </a:r>
            <a:endParaRPr b="1" sz="1500">
              <a:solidFill>
                <a:srgbClr val="693CC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5" name="Google Shape;645;p50"/>
          <p:cNvSpPr txBox="1"/>
          <p:nvPr/>
        </p:nvSpPr>
        <p:spPr>
          <a:xfrm>
            <a:off x="7359500" y="2126950"/>
            <a:ext cx="32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7B7B7"/>
                </a:solidFill>
              </a:rPr>
              <a:t>+</a:t>
            </a:r>
            <a:endParaRPr sz="2800">
              <a:solidFill>
                <a:srgbClr val="B7B7B7"/>
              </a:solidFill>
            </a:endParaRPr>
          </a:p>
        </p:txBody>
      </p:sp>
      <p:sp>
        <p:nvSpPr>
          <p:cNvPr id="646" name="Google Shape;646;p50"/>
          <p:cNvSpPr txBox="1"/>
          <p:nvPr/>
        </p:nvSpPr>
        <p:spPr>
          <a:xfrm>
            <a:off x="8796225" y="2126950"/>
            <a:ext cx="32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7B7B7"/>
                </a:solidFill>
              </a:rPr>
              <a:t>+</a:t>
            </a:r>
            <a:endParaRPr sz="28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1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02. AWS 3-Tier ㅣ </a:t>
            </a:r>
            <a:r>
              <a:rPr lang="en-US"/>
              <a:t>Auto Scaling</a:t>
            </a:r>
            <a:endParaRPr/>
          </a:p>
        </p:txBody>
      </p:sp>
      <p:sp>
        <p:nvSpPr>
          <p:cNvPr id="653" name="Google Shape;653;p51"/>
          <p:cNvSpPr/>
          <p:nvPr/>
        </p:nvSpPr>
        <p:spPr>
          <a:xfrm>
            <a:off x="775400" y="1113100"/>
            <a:ext cx="1417500" cy="313200"/>
          </a:xfrm>
          <a:prstGeom prst="roundRect">
            <a:avLst>
              <a:gd fmla="val 16667" name="adj"/>
            </a:avLst>
          </a:prstGeom>
          <a:solidFill>
            <a:srgbClr val="3D5E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Auto Scaling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4" name="Google Shape;654;p51"/>
          <p:cNvSpPr txBox="1"/>
          <p:nvPr/>
        </p:nvSpPr>
        <p:spPr>
          <a:xfrm>
            <a:off x="1967425" y="2207125"/>
            <a:ext cx="258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74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원장 선생님의 방송 출연 후 </a:t>
            </a:r>
            <a:endParaRPr b="1" sz="1500">
              <a:solidFill>
                <a:srgbClr val="444746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4474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방송 시간대 동시 접속자 급증</a:t>
            </a:r>
            <a:endParaRPr b="1" sz="1500">
              <a:solidFill>
                <a:srgbClr val="444746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55" name="Google Shape;65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104" y="1869333"/>
            <a:ext cx="1089876" cy="1089876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1"/>
          <p:cNvSpPr txBox="1"/>
          <p:nvPr/>
        </p:nvSpPr>
        <p:spPr>
          <a:xfrm>
            <a:off x="6140406" y="2245924"/>
            <a:ext cx="12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84848"/>
                </a:solidFill>
              </a:rPr>
              <a:t>자동 확장</a:t>
            </a:r>
            <a:endParaRPr b="1">
              <a:solidFill>
                <a:srgbClr val="484848"/>
              </a:solidFill>
            </a:endParaRPr>
          </a:p>
        </p:txBody>
      </p:sp>
      <p:sp>
        <p:nvSpPr>
          <p:cNvPr id="657" name="Google Shape;657;p51"/>
          <p:cNvSpPr txBox="1"/>
          <p:nvPr/>
        </p:nvSpPr>
        <p:spPr>
          <a:xfrm>
            <a:off x="7590086" y="2115124"/>
            <a:ext cx="126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84848"/>
                </a:solidFill>
              </a:rPr>
              <a:t>비용</a:t>
            </a:r>
            <a:endParaRPr b="1">
              <a:solidFill>
                <a:srgbClr val="48484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84848"/>
                </a:solidFill>
              </a:rPr>
              <a:t>최적화</a:t>
            </a:r>
            <a:endParaRPr b="1">
              <a:solidFill>
                <a:srgbClr val="484848"/>
              </a:solidFill>
            </a:endParaRPr>
          </a:p>
        </p:txBody>
      </p:sp>
      <p:sp>
        <p:nvSpPr>
          <p:cNvPr id="658" name="Google Shape;658;p51"/>
          <p:cNvSpPr txBox="1"/>
          <p:nvPr/>
        </p:nvSpPr>
        <p:spPr>
          <a:xfrm>
            <a:off x="8991876" y="2115111"/>
            <a:ext cx="126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84848"/>
                </a:solidFill>
              </a:rPr>
              <a:t>서비스</a:t>
            </a:r>
            <a:endParaRPr b="1">
              <a:solidFill>
                <a:srgbClr val="48484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84848"/>
                </a:solidFill>
              </a:rPr>
              <a:t>안정</a:t>
            </a:r>
            <a:endParaRPr b="1">
              <a:solidFill>
                <a:srgbClr val="484848"/>
              </a:solidFill>
            </a:endParaRPr>
          </a:p>
        </p:txBody>
      </p:sp>
      <p:sp>
        <p:nvSpPr>
          <p:cNvPr id="659" name="Google Shape;659;p51"/>
          <p:cNvSpPr/>
          <p:nvPr/>
        </p:nvSpPr>
        <p:spPr>
          <a:xfrm>
            <a:off x="5873775" y="1704900"/>
            <a:ext cx="4698600" cy="144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1"/>
          <p:cNvSpPr/>
          <p:nvPr/>
        </p:nvSpPr>
        <p:spPr>
          <a:xfrm>
            <a:off x="775400" y="3394950"/>
            <a:ext cx="1779900" cy="313200"/>
          </a:xfrm>
          <a:prstGeom prst="roundRect">
            <a:avLst>
              <a:gd fmla="val 16667" name="adj"/>
            </a:avLst>
          </a:prstGeom>
          <a:solidFill>
            <a:srgbClr val="3D5E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AutoScaling 기준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1" name="Google Shape;661;p51"/>
          <p:cNvSpPr/>
          <p:nvPr/>
        </p:nvSpPr>
        <p:spPr>
          <a:xfrm>
            <a:off x="7645350" y="1441150"/>
            <a:ext cx="1002000" cy="39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1"/>
          <p:cNvSpPr txBox="1"/>
          <p:nvPr/>
        </p:nvSpPr>
        <p:spPr>
          <a:xfrm>
            <a:off x="7666600" y="1431700"/>
            <a:ext cx="94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선정 이유</a:t>
            </a:r>
            <a:endParaRPr b="1" sz="15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3" name="Google Shape;663;p51"/>
          <p:cNvSpPr txBox="1"/>
          <p:nvPr/>
        </p:nvSpPr>
        <p:spPr>
          <a:xfrm>
            <a:off x="7359500" y="2126950"/>
            <a:ext cx="32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7B7B7"/>
                </a:solidFill>
              </a:rPr>
              <a:t>+</a:t>
            </a:r>
            <a:endParaRPr sz="2800">
              <a:solidFill>
                <a:srgbClr val="B7B7B7"/>
              </a:solidFill>
            </a:endParaRPr>
          </a:p>
        </p:txBody>
      </p:sp>
      <p:sp>
        <p:nvSpPr>
          <p:cNvPr id="664" name="Google Shape;664;p51"/>
          <p:cNvSpPr txBox="1"/>
          <p:nvPr/>
        </p:nvSpPr>
        <p:spPr>
          <a:xfrm>
            <a:off x="8796225" y="2126950"/>
            <a:ext cx="32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7B7B7"/>
                </a:solidFill>
              </a:rPr>
              <a:t>+</a:t>
            </a:r>
            <a:endParaRPr sz="2800">
              <a:solidFill>
                <a:srgbClr val="B7B7B7"/>
              </a:solidFill>
            </a:endParaRPr>
          </a:p>
        </p:txBody>
      </p:sp>
      <p:sp>
        <p:nvSpPr>
          <p:cNvPr id="665" name="Google Shape;665;p51"/>
          <p:cNvSpPr/>
          <p:nvPr/>
        </p:nvSpPr>
        <p:spPr>
          <a:xfrm>
            <a:off x="4546050" y="2361900"/>
            <a:ext cx="1053337" cy="179225"/>
          </a:xfrm>
          <a:custGeom>
            <a:rect b="b" l="l" r="r" t="t"/>
            <a:pathLst>
              <a:path extrusionOk="0" h="7169" w="46326">
                <a:moveTo>
                  <a:pt x="0" y="7169"/>
                </a:moveTo>
                <a:lnTo>
                  <a:pt x="46326" y="7169"/>
                </a:lnTo>
                <a:lnTo>
                  <a:pt x="33910" y="0"/>
                </a:lnTo>
              </a:path>
            </a:pathLst>
          </a:custGeom>
          <a:noFill/>
          <a:ln cap="flat" cmpd="sng" w="2857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666" name="Google Shape;666;p51"/>
          <p:cNvGraphicFramePr/>
          <p:nvPr/>
        </p:nvGraphicFramePr>
        <p:xfrm>
          <a:off x="3689763" y="381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{7B449270-02CB-47AC-99D4-3DCBB0AE564A}</a:tableStyleId>
              </a:tblPr>
              <a:tblGrid>
                <a:gridCol w="1408800"/>
                <a:gridCol w="1498450"/>
              </a:tblGrid>
              <a:tr h="294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평상시</a:t>
                      </a:r>
                      <a:endParaRPr b="1" sz="1200"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14141"/>
                    </a:solidFill>
                  </a:tcPr>
                </a:tc>
                <a:tc hMerge="1"/>
              </a:tr>
              <a:tr h="270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50 Threads, Ramp 10, Loops 1000 </a:t>
                      </a:r>
                      <a:r>
                        <a:rPr b="1" lang="en-US" sz="100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요약</a:t>
                      </a:r>
                      <a:endParaRPr b="1" sz="1000"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14141"/>
                    </a:solidFill>
                  </a:tcPr>
                </a:tc>
                <a:tc hMerge="1"/>
              </a:tr>
              <a:tr h="27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1분 동안 총 요청 수 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50,000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평균 응답 시간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10.06 ms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중앙값 응답 시간 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 ms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최소 응답 시간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 ms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최대 응답 시간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609 ms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오류율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0%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67" name="Google Shape;667;p51"/>
          <p:cNvGraphicFramePr/>
          <p:nvPr/>
        </p:nvGraphicFramePr>
        <p:xfrm>
          <a:off x="7645350" y="381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{7B449270-02CB-47AC-99D4-3DCBB0AE564A}</a:tableStyleId>
              </a:tblPr>
              <a:tblGrid>
                <a:gridCol w="1408800"/>
                <a:gridCol w="1498450"/>
              </a:tblGrid>
              <a:tr h="304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방송 시간 09:45 ~ 10:50</a:t>
                      </a:r>
                      <a:endParaRPr b="1" sz="1200"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14141"/>
                    </a:solidFill>
                  </a:tcPr>
                </a:tc>
                <a:tc hMerge="1"/>
              </a:tr>
              <a:tr h="2790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40</a:t>
                      </a:r>
                      <a:r>
                        <a:rPr b="1" lang="en-US" sz="100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 Threads, Ramp 10, Loops 50 요약</a:t>
                      </a:r>
                      <a:endParaRPr b="1" sz="1000"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14141"/>
                    </a:solidFill>
                  </a:tcPr>
                </a:tc>
                <a:tc hMerge="1"/>
              </a:tr>
              <a:tr h="27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1분 동안 </a:t>
                      </a:r>
                      <a:r>
                        <a:rPr b="1"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총 요청 수 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20,000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평균 응답 시간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33.44 ms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중앙값 응답 시간 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 ms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최소 응답 시간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 ms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최대 응답 시간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1,354 ms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오류율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 </a:t>
                      </a:r>
                      <a:r>
                        <a:rPr lang="en-US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%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8" name="Google Shape;668;p51"/>
          <p:cNvSpPr txBox="1"/>
          <p:nvPr/>
        </p:nvSpPr>
        <p:spPr>
          <a:xfrm>
            <a:off x="726375" y="5249625"/>
            <a:ext cx="24489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※ JMeter Test 기반 설계</a:t>
            </a:r>
            <a:endParaRPr b="1" sz="1100">
              <a:solidFill>
                <a:srgbClr val="48484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◼ Threads - 동시 접속자</a:t>
            </a:r>
            <a:endParaRPr sz="1100">
              <a:solidFill>
                <a:srgbClr val="48484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◼ </a:t>
            </a:r>
            <a:r>
              <a:rPr lang="en-US" sz="11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Ramp - n씩 동시 접속자 증가  </a:t>
            </a:r>
            <a:endParaRPr sz="1100">
              <a:solidFill>
                <a:srgbClr val="48484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◼ </a:t>
            </a:r>
            <a:r>
              <a:rPr lang="en-US" sz="11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Loops - 한 명의 유저가 n번 요청 </a:t>
            </a:r>
            <a:endParaRPr sz="1100">
              <a:solidFill>
                <a:srgbClr val="48484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669" name="Google Shape;669;p51"/>
          <p:cNvGraphicFramePr/>
          <p:nvPr/>
        </p:nvGraphicFramePr>
        <p:xfrm>
          <a:off x="784100" y="382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{7B449270-02CB-47AC-99D4-3DCBB0AE564A}</a:tableStyleId>
              </a:tblPr>
              <a:tblGrid>
                <a:gridCol w="816300"/>
                <a:gridCol w="816300"/>
                <a:gridCol w="816300"/>
              </a:tblGrid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WAS</a:t>
                      </a:r>
                      <a:endParaRPr b="1"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7100"/>
                    </a:solidFill>
                  </a:tcPr>
                </a:tc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평상시</a:t>
                      </a:r>
                      <a:endParaRPr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최소</a:t>
                      </a:r>
                      <a:endParaRPr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최대</a:t>
                      </a:r>
                      <a:endParaRPr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2대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r>
                        <a:rPr lang="en-US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대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r>
                        <a:rPr lang="en-US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대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670" name="Google Shape;670;p51"/>
          <p:cNvSpPr/>
          <p:nvPr/>
        </p:nvSpPr>
        <p:spPr>
          <a:xfrm>
            <a:off x="6734588" y="5109250"/>
            <a:ext cx="775500" cy="41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D7100"/>
          </a:solidFill>
          <a:ln cap="flat" cmpd="sng" w="9525">
            <a:solidFill>
              <a:srgbClr val="ED7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일요일</a:t>
            </a:r>
            <a:endParaRPr b="1" sz="9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2"/>
          <p:cNvSpPr txBox="1"/>
          <p:nvPr>
            <p:ph type="ctrTitle"/>
          </p:nvPr>
        </p:nvSpPr>
        <p:spPr>
          <a:xfrm>
            <a:off x="2589350" y="2500950"/>
            <a:ext cx="7013400" cy="1856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/>
              <a:t>03</a:t>
            </a:r>
            <a:endParaRPr sz="40000"/>
          </a:p>
        </p:txBody>
      </p:sp>
      <p:sp>
        <p:nvSpPr>
          <p:cNvPr id="677" name="Google Shape;677;p52"/>
          <p:cNvSpPr txBox="1"/>
          <p:nvPr>
            <p:ph idx="2" type="ctrTitle"/>
          </p:nvPr>
        </p:nvSpPr>
        <p:spPr>
          <a:xfrm>
            <a:off x="150" y="1426300"/>
            <a:ext cx="12192000" cy="608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84848"/>
                </a:solidFill>
              </a:rPr>
              <a:t>Monitoring</a:t>
            </a:r>
            <a:endParaRPr>
              <a:solidFill>
                <a:srgbClr val="484848"/>
              </a:solidFill>
            </a:endParaRPr>
          </a:p>
        </p:txBody>
      </p:sp>
      <p:sp>
        <p:nvSpPr>
          <p:cNvPr id="678" name="Google Shape;678;p52"/>
          <p:cNvSpPr txBox="1"/>
          <p:nvPr>
            <p:ph idx="4" type="ctrTitle"/>
          </p:nvPr>
        </p:nvSpPr>
        <p:spPr>
          <a:xfrm>
            <a:off x="2266625" y="1613200"/>
            <a:ext cx="2758800" cy="42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Chapter 03.</a:t>
            </a:r>
            <a:endParaRPr/>
          </a:p>
        </p:txBody>
      </p:sp>
      <p:pic>
        <p:nvPicPr>
          <p:cNvPr id="679" name="Google Shape;67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00" y="6496160"/>
            <a:ext cx="966224" cy="85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0" name="Google Shape;680;p52"/>
          <p:cNvCxnSpPr/>
          <p:nvPr/>
        </p:nvCxnSpPr>
        <p:spPr>
          <a:xfrm>
            <a:off x="1931676" y="6435250"/>
            <a:ext cx="0" cy="2073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52"/>
          <p:cNvSpPr txBox="1"/>
          <p:nvPr/>
        </p:nvSpPr>
        <p:spPr>
          <a:xfrm>
            <a:off x="2016000" y="6377090"/>
            <a:ext cx="106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AWS 2팀 두잇!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82" name="Google Shape;682;p52"/>
          <p:cNvCxnSpPr/>
          <p:nvPr/>
        </p:nvCxnSpPr>
        <p:spPr>
          <a:xfrm>
            <a:off x="5477675" y="3933395"/>
            <a:ext cx="1208400" cy="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83" name="Google Shape;683;p52"/>
          <p:cNvSpPr txBox="1"/>
          <p:nvPr/>
        </p:nvSpPr>
        <p:spPr>
          <a:xfrm>
            <a:off x="5373575" y="4123477"/>
            <a:ext cx="141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발표자 : </a:t>
            </a:r>
            <a:r>
              <a:rPr b="1" lang="en-US" sz="15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백진우</a:t>
            </a:r>
            <a:endParaRPr b="1" sz="1500">
              <a:solidFill>
                <a:srgbClr val="48484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84" name="Google Shape;684;p52"/>
          <p:cNvSpPr txBox="1"/>
          <p:nvPr/>
        </p:nvSpPr>
        <p:spPr>
          <a:xfrm>
            <a:off x="4959125" y="2659357"/>
            <a:ext cx="2245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oto Sans KR"/>
                <a:ea typeface="Noto Sans KR"/>
                <a:cs typeface="Noto Sans KR"/>
                <a:sym typeface="Noto Sans KR"/>
              </a:rPr>
              <a:t>Monitoring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oto Sans KR"/>
                <a:ea typeface="Noto Sans KR"/>
                <a:cs typeface="Noto Sans KR"/>
                <a:sym typeface="Noto Sans KR"/>
              </a:rPr>
              <a:t>비용 비교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3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03. Monitoring</a:t>
            </a:r>
            <a:endParaRPr/>
          </a:p>
        </p:txBody>
      </p:sp>
      <p:pic>
        <p:nvPicPr>
          <p:cNvPr id="691" name="Google Shape;69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1400" y="1135775"/>
            <a:ext cx="9854449" cy="51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2532" y="1072000"/>
            <a:ext cx="3300225" cy="3076125"/>
          </a:xfrm>
          <a:prstGeom prst="rect">
            <a:avLst/>
          </a:prstGeom>
          <a:noFill/>
          <a:ln>
            <a:noFill/>
          </a:ln>
          <a:effectLst>
            <a:outerShdw blurRad="1000125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4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03. Monitoring</a:t>
            </a:r>
            <a:endParaRPr/>
          </a:p>
        </p:txBody>
      </p:sp>
      <p:pic>
        <p:nvPicPr>
          <p:cNvPr id="699" name="Google Shape;69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400" y="1135775"/>
            <a:ext cx="9854449" cy="51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275" y="2149888"/>
            <a:ext cx="10485300" cy="3979187"/>
          </a:xfrm>
          <a:prstGeom prst="rect">
            <a:avLst/>
          </a:prstGeom>
          <a:noFill/>
          <a:ln>
            <a:noFill/>
          </a:ln>
          <a:effectLst>
            <a:outerShdw blurRad="1000125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5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03. Monitoring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7" name="Google Shape;70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5482" y="3176386"/>
            <a:ext cx="3521193" cy="3203363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8" name="Google Shape;70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511" y="3176385"/>
            <a:ext cx="3806352" cy="3203364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9" name="Google Shape;709;p55"/>
          <p:cNvPicPr preferRelativeResize="0"/>
          <p:nvPr/>
        </p:nvPicPr>
        <p:blipFill rotWithShape="1">
          <a:blip r:embed="rId5">
            <a:alphaModFix/>
          </a:blip>
          <a:srcRect b="0" l="8667" r="0" t="0"/>
          <a:stretch/>
        </p:blipFill>
        <p:spPr>
          <a:xfrm>
            <a:off x="4141449" y="3176398"/>
            <a:ext cx="4196175" cy="320335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0" name="Google Shape;710;p55"/>
          <p:cNvSpPr txBox="1"/>
          <p:nvPr/>
        </p:nvSpPr>
        <p:spPr>
          <a:xfrm>
            <a:off x="4134288" y="2836075"/>
            <a:ext cx="1836000" cy="338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Slack &amp; Error L</a:t>
            </a:r>
            <a:r>
              <a:rPr b="1" lang="en-US" sz="1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og Filtering</a:t>
            </a:r>
            <a:endParaRPr b="1" sz="10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1" name="Google Shape;711;p55"/>
          <p:cNvSpPr txBox="1"/>
          <p:nvPr/>
        </p:nvSpPr>
        <p:spPr>
          <a:xfrm>
            <a:off x="8450200" y="2837650"/>
            <a:ext cx="1539900" cy="33870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Chatbot </a:t>
            </a:r>
            <a:r>
              <a:rPr b="1" lang="en-US" sz="1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&amp; Dashboard</a:t>
            </a:r>
            <a:endParaRPr b="1" sz="10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2" name="Google Shape;712;p55"/>
          <p:cNvSpPr txBox="1"/>
          <p:nvPr/>
        </p:nvSpPr>
        <p:spPr>
          <a:xfrm>
            <a:off x="211987" y="2837661"/>
            <a:ext cx="451500" cy="338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Mail</a:t>
            </a:r>
            <a:endParaRPr b="1" sz="10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3" name="Google Shape;713;p55"/>
          <p:cNvSpPr txBox="1"/>
          <p:nvPr/>
        </p:nvSpPr>
        <p:spPr>
          <a:xfrm>
            <a:off x="1318021" y="1078709"/>
            <a:ext cx="1242000" cy="38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7157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E7157B"/>
                </a:solidFill>
                <a:latin typeface="Noto Sans KR"/>
                <a:ea typeface="Noto Sans KR"/>
                <a:cs typeface="Noto Sans KR"/>
                <a:sym typeface="Noto Sans KR"/>
              </a:rPr>
              <a:t>Alarm Flow</a:t>
            </a:r>
            <a:endParaRPr b="1" sz="1300">
              <a:solidFill>
                <a:srgbClr val="E7157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14" name="Google Shape;714;p55"/>
          <p:cNvCxnSpPr/>
          <p:nvPr/>
        </p:nvCxnSpPr>
        <p:spPr>
          <a:xfrm>
            <a:off x="346486" y="3601050"/>
            <a:ext cx="1260300" cy="0"/>
          </a:xfrm>
          <a:prstGeom prst="straightConnector1">
            <a:avLst/>
          </a:prstGeom>
          <a:noFill/>
          <a:ln cap="flat" cmpd="sng" w="19050">
            <a:solidFill>
              <a:srgbClr val="E7157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55"/>
          <p:cNvCxnSpPr/>
          <p:nvPr/>
        </p:nvCxnSpPr>
        <p:spPr>
          <a:xfrm>
            <a:off x="4170911" y="3918550"/>
            <a:ext cx="1905000" cy="0"/>
          </a:xfrm>
          <a:prstGeom prst="straightConnector1">
            <a:avLst/>
          </a:prstGeom>
          <a:noFill/>
          <a:ln cap="flat" cmpd="sng" w="19050">
            <a:solidFill>
              <a:srgbClr val="E7157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55"/>
          <p:cNvCxnSpPr/>
          <p:nvPr/>
        </p:nvCxnSpPr>
        <p:spPr>
          <a:xfrm>
            <a:off x="8678461" y="3298000"/>
            <a:ext cx="801000" cy="0"/>
          </a:xfrm>
          <a:prstGeom prst="straightConnector1">
            <a:avLst/>
          </a:prstGeom>
          <a:noFill/>
          <a:ln cap="flat" cmpd="sng" w="19050">
            <a:solidFill>
              <a:srgbClr val="E7157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" name="Google Shape;717;p55"/>
          <p:cNvCxnSpPr/>
          <p:nvPr/>
        </p:nvCxnSpPr>
        <p:spPr>
          <a:xfrm>
            <a:off x="8851636" y="5866875"/>
            <a:ext cx="801000" cy="0"/>
          </a:xfrm>
          <a:prstGeom prst="straightConnector1">
            <a:avLst/>
          </a:prstGeom>
          <a:noFill/>
          <a:ln cap="flat" cmpd="sng" w="19050">
            <a:solidFill>
              <a:srgbClr val="E7157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55"/>
          <p:cNvCxnSpPr/>
          <p:nvPr/>
        </p:nvCxnSpPr>
        <p:spPr>
          <a:xfrm>
            <a:off x="4170911" y="4269750"/>
            <a:ext cx="1147200" cy="0"/>
          </a:xfrm>
          <a:prstGeom prst="straightConnector1">
            <a:avLst/>
          </a:prstGeom>
          <a:noFill/>
          <a:ln cap="flat" cmpd="sng" w="19050">
            <a:solidFill>
              <a:srgbClr val="E7157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55"/>
          <p:cNvCxnSpPr/>
          <p:nvPr/>
        </p:nvCxnSpPr>
        <p:spPr>
          <a:xfrm>
            <a:off x="2713286" y="4442925"/>
            <a:ext cx="1147200" cy="0"/>
          </a:xfrm>
          <a:prstGeom prst="straightConnector1">
            <a:avLst/>
          </a:prstGeom>
          <a:noFill/>
          <a:ln cap="flat" cmpd="sng" w="19050">
            <a:solidFill>
              <a:srgbClr val="E7157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0" name="Google Shape;72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0025" y="1085927"/>
            <a:ext cx="6919426" cy="1625731"/>
          </a:xfrm>
          <a:prstGeom prst="rect">
            <a:avLst/>
          </a:prstGeom>
          <a:noFill/>
          <a:ln cap="flat" cmpd="sng" w="9525">
            <a:solidFill>
              <a:srgbClr val="E7157B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6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03. Monitoring  I  비용 비교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27" name="Google Shape;727;p56"/>
          <p:cNvGraphicFramePr/>
          <p:nvPr/>
        </p:nvGraphicFramePr>
        <p:xfrm>
          <a:off x="1271050" y="143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{74F8E88C-7793-4D7E-ACBF-810DBCF6AEC7}</a:tableStyleId>
              </a:tblPr>
              <a:tblGrid>
                <a:gridCol w="2412475"/>
                <a:gridCol w="2412475"/>
                <a:gridCol w="2412475"/>
                <a:gridCol w="2412475"/>
              </a:tblGrid>
              <a:tr h="533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항목</a:t>
                      </a:r>
                      <a:endParaRPr b="1" sz="1500"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On-prem</a:t>
                      </a:r>
                      <a:endParaRPr b="1" sz="1500"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항목</a:t>
                      </a:r>
                      <a:endParaRPr b="1" sz="1500"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7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AWS</a:t>
                      </a:r>
                      <a:endParaRPr b="1" sz="1500"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7100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서버 임대료 (3대)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₩</a:t>
                      </a: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550,000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EC2 + RDS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$192.82 (₩254,000)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외주 유지관리 (모니터링, 점검 등)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₩</a:t>
                      </a: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700,000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백업 및 스토리지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₩</a:t>
                      </a: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100,000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AWS EFS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$33 (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₩</a:t>
                      </a: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44,000)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도메인 / SSL 인증서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₩</a:t>
                      </a: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30,000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Route 53+ ACM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$2 (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₩</a:t>
                      </a: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2,600)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모니터링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외주 포함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CloudWatch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$21.25 (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₩</a:t>
                      </a: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28,000)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로드 밸런서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ALB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$73</a:t>
                      </a: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.73 (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₩</a:t>
                      </a: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97,000)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S3 / CDN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S3+CloudFront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$6.51 (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₩</a:t>
                      </a: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8,600)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SNS / Lambda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외주 인력 직접 처리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SNS+Lambda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$0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총 월간 비용 (예상)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약 </a:t>
                      </a: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₩</a:t>
                      </a: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1,400,000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총 월간 비용 (예상)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약 </a:t>
                      </a: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₩</a:t>
                      </a:r>
                      <a:r>
                        <a:rPr b="1" lang="en-US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430,000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7"/>
          <p:cNvSpPr txBox="1"/>
          <p:nvPr>
            <p:ph type="ctrTitle"/>
          </p:nvPr>
        </p:nvSpPr>
        <p:spPr>
          <a:xfrm>
            <a:off x="2793000" y="3048213"/>
            <a:ext cx="6606000" cy="147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 You</a:t>
            </a:r>
            <a:endParaRPr/>
          </a:p>
        </p:txBody>
      </p:sp>
      <p:sp>
        <p:nvSpPr>
          <p:cNvPr id="734" name="Google Shape;734;p57"/>
          <p:cNvSpPr txBox="1"/>
          <p:nvPr>
            <p:ph idx="1" type="subTitle"/>
          </p:nvPr>
        </p:nvSpPr>
        <p:spPr>
          <a:xfrm>
            <a:off x="2892750" y="4163313"/>
            <a:ext cx="6406500" cy="3600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두잇! 이었습니다. 감사합니다.</a:t>
            </a:r>
            <a:endParaRPr/>
          </a:p>
        </p:txBody>
      </p:sp>
      <p:pic>
        <p:nvPicPr>
          <p:cNvPr id="735" name="Google Shape;7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887" y="2334688"/>
            <a:ext cx="908225" cy="9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8"/>
          <p:cNvSpPr txBox="1"/>
          <p:nvPr>
            <p:ph type="ctrTitle"/>
          </p:nvPr>
        </p:nvSpPr>
        <p:spPr>
          <a:xfrm>
            <a:off x="2589350" y="2500950"/>
            <a:ext cx="7013400" cy="1856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/>
              <a:t>04</a:t>
            </a:r>
            <a:endParaRPr sz="40000"/>
          </a:p>
        </p:txBody>
      </p:sp>
      <p:sp>
        <p:nvSpPr>
          <p:cNvPr id="742" name="Google Shape;742;p58"/>
          <p:cNvSpPr txBox="1"/>
          <p:nvPr>
            <p:ph idx="2" type="ctrTitle"/>
          </p:nvPr>
        </p:nvSpPr>
        <p:spPr>
          <a:xfrm>
            <a:off x="4665200" y="2929100"/>
            <a:ext cx="2861700" cy="608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시연 &amp; QnA</a:t>
            </a:r>
            <a:endParaRPr/>
          </a:p>
        </p:txBody>
      </p:sp>
      <p:sp>
        <p:nvSpPr>
          <p:cNvPr id="743" name="Google Shape;743;p58"/>
          <p:cNvSpPr txBox="1"/>
          <p:nvPr>
            <p:ph idx="4" type="ctrTitle"/>
          </p:nvPr>
        </p:nvSpPr>
        <p:spPr>
          <a:xfrm>
            <a:off x="2839875" y="3022550"/>
            <a:ext cx="1767300" cy="42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Chapter 04.</a:t>
            </a:r>
            <a:endParaRPr/>
          </a:p>
        </p:txBody>
      </p:sp>
      <p:pic>
        <p:nvPicPr>
          <p:cNvPr id="744" name="Google Shape;74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00" y="6496160"/>
            <a:ext cx="966224" cy="85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5" name="Google Shape;745;p58"/>
          <p:cNvCxnSpPr/>
          <p:nvPr/>
        </p:nvCxnSpPr>
        <p:spPr>
          <a:xfrm>
            <a:off x="1931676" y="6435250"/>
            <a:ext cx="0" cy="2073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6" name="Google Shape;746;p58"/>
          <p:cNvSpPr txBox="1"/>
          <p:nvPr/>
        </p:nvSpPr>
        <p:spPr>
          <a:xfrm>
            <a:off x="2016000" y="6377090"/>
            <a:ext cx="106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AWS 2팀 두잇!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ctrTitle"/>
          </p:nvPr>
        </p:nvSpPr>
        <p:spPr>
          <a:xfrm>
            <a:off x="2589350" y="2500950"/>
            <a:ext cx="7013400" cy="1856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/>
              <a:t>01</a:t>
            </a:r>
            <a:endParaRPr sz="40000"/>
          </a:p>
        </p:txBody>
      </p:sp>
      <p:sp>
        <p:nvSpPr>
          <p:cNvPr id="242" name="Google Shape;242;p32"/>
          <p:cNvSpPr txBox="1"/>
          <p:nvPr>
            <p:ph idx="2" type="ctrTitle"/>
          </p:nvPr>
        </p:nvSpPr>
        <p:spPr>
          <a:xfrm>
            <a:off x="4545825" y="2912750"/>
            <a:ext cx="6195600" cy="641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프로젝트 개요</a:t>
            </a:r>
            <a:endParaRPr/>
          </a:p>
        </p:txBody>
      </p:sp>
      <p:sp>
        <p:nvSpPr>
          <p:cNvPr id="243" name="Google Shape;243;p32"/>
          <p:cNvSpPr txBox="1"/>
          <p:nvPr>
            <p:ph idx="4" type="ctrTitle"/>
          </p:nvPr>
        </p:nvSpPr>
        <p:spPr>
          <a:xfrm>
            <a:off x="2839875" y="3022550"/>
            <a:ext cx="1767300" cy="42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Chapter 01.</a:t>
            </a:r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00" y="6496160"/>
            <a:ext cx="966224" cy="85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32"/>
          <p:cNvCxnSpPr/>
          <p:nvPr/>
        </p:nvCxnSpPr>
        <p:spPr>
          <a:xfrm>
            <a:off x="1931676" y="6435250"/>
            <a:ext cx="0" cy="2073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32"/>
          <p:cNvSpPr txBox="1"/>
          <p:nvPr/>
        </p:nvSpPr>
        <p:spPr>
          <a:xfrm>
            <a:off x="2016000" y="6377090"/>
            <a:ext cx="106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AWS 2팀 두잇!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00" y="6496160"/>
            <a:ext cx="966224" cy="85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33"/>
          <p:cNvCxnSpPr/>
          <p:nvPr/>
        </p:nvCxnSpPr>
        <p:spPr>
          <a:xfrm>
            <a:off x="1931676" y="6435250"/>
            <a:ext cx="0" cy="2073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33"/>
          <p:cNvSpPr txBox="1"/>
          <p:nvPr/>
        </p:nvSpPr>
        <p:spPr>
          <a:xfrm>
            <a:off x="2016000" y="6377090"/>
            <a:ext cx="106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AWS 2팀 두잇!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5" name="Google Shape;255;p33"/>
          <p:cNvSpPr/>
          <p:nvPr/>
        </p:nvSpPr>
        <p:spPr>
          <a:xfrm>
            <a:off x="1684735" y="3224156"/>
            <a:ext cx="1098600" cy="10986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3" title="KakaoTalk_20250416_19363568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583" y="3275004"/>
            <a:ext cx="1340744" cy="134074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/>
          <p:nvPr/>
        </p:nvSpPr>
        <p:spPr>
          <a:xfrm>
            <a:off x="3597448" y="3224156"/>
            <a:ext cx="1098600" cy="10986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3" title="진우님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8391" y="3277082"/>
            <a:ext cx="1260681" cy="126067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/>
          <p:nvPr/>
        </p:nvSpPr>
        <p:spPr>
          <a:xfrm>
            <a:off x="5613612" y="3224156"/>
            <a:ext cx="1098600" cy="10986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3" title="KakaoTalk_20250415_19423089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2308" y="3227073"/>
            <a:ext cx="1386138" cy="13861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3"/>
          <p:cNvSpPr/>
          <p:nvPr/>
        </p:nvSpPr>
        <p:spPr>
          <a:xfrm>
            <a:off x="7517896" y="3224156"/>
            <a:ext cx="1098600" cy="10986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3" title="KakaoTalk_20250416_12193604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92240" y="3280287"/>
            <a:ext cx="1414687" cy="1414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 title="ㅇㄹ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351939">
            <a:off x="2388862" y="3325688"/>
            <a:ext cx="292966" cy="29296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/>
          <p:nvPr/>
        </p:nvSpPr>
        <p:spPr>
          <a:xfrm>
            <a:off x="3202551" y="3370639"/>
            <a:ext cx="805626" cy="219726"/>
          </a:xfrm>
          <a:prstGeom prst="flowChartTerminator">
            <a:avLst/>
          </a:prstGeom>
          <a:solidFill>
            <a:srgbClr val="F3F3F3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백진우</a:t>
            </a:r>
            <a:endParaRPr b="1" sz="1300"/>
          </a:p>
        </p:txBody>
      </p:sp>
      <p:sp>
        <p:nvSpPr>
          <p:cNvPr id="265" name="Google Shape;265;p33"/>
          <p:cNvSpPr/>
          <p:nvPr/>
        </p:nvSpPr>
        <p:spPr>
          <a:xfrm>
            <a:off x="5130371" y="3370639"/>
            <a:ext cx="805626" cy="219726"/>
          </a:xfrm>
          <a:prstGeom prst="flowChartTerminator">
            <a:avLst/>
          </a:prstGeom>
          <a:solidFill>
            <a:srgbClr val="F3F3F3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임성경</a:t>
            </a:r>
            <a:endParaRPr b="1" sz="1300"/>
          </a:p>
        </p:txBody>
      </p:sp>
      <p:sp>
        <p:nvSpPr>
          <p:cNvPr id="266" name="Google Shape;266;p33"/>
          <p:cNvSpPr/>
          <p:nvPr/>
        </p:nvSpPr>
        <p:spPr>
          <a:xfrm>
            <a:off x="7107909" y="3370656"/>
            <a:ext cx="805626" cy="219726"/>
          </a:xfrm>
          <a:prstGeom prst="flowChartTerminator">
            <a:avLst/>
          </a:prstGeom>
          <a:solidFill>
            <a:srgbClr val="F3F3F3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정지아</a:t>
            </a:r>
            <a:endParaRPr b="1" sz="1300"/>
          </a:p>
        </p:txBody>
      </p:sp>
      <p:sp>
        <p:nvSpPr>
          <p:cNvPr id="267" name="Google Shape;267;p33"/>
          <p:cNvSpPr/>
          <p:nvPr/>
        </p:nvSpPr>
        <p:spPr>
          <a:xfrm>
            <a:off x="1274748" y="3370639"/>
            <a:ext cx="805626" cy="219726"/>
          </a:xfrm>
          <a:prstGeom prst="flowChartTerminator">
            <a:avLst/>
          </a:prstGeom>
          <a:solidFill>
            <a:srgbClr val="F3F3F3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박상길</a:t>
            </a:r>
            <a:endParaRPr b="1" sz="1300"/>
          </a:p>
        </p:txBody>
      </p:sp>
      <p:sp>
        <p:nvSpPr>
          <p:cNvPr id="268" name="Google Shape;268;p33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01. 프로젝트 개요 ㅣ 팀 및 역할 소개</a:t>
            </a:r>
            <a:endParaRPr/>
          </a:p>
        </p:txBody>
      </p:sp>
      <p:sp>
        <p:nvSpPr>
          <p:cNvPr id="269" name="Google Shape;269;p33"/>
          <p:cNvSpPr txBox="1"/>
          <p:nvPr/>
        </p:nvSpPr>
        <p:spPr>
          <a:xfrm>
            <a:off x="0" y="1854399"/>
            <a:ext cx="121920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2조를 의미하며 IT 기술을 활용하여 무엇이든 해보자!  </a:t>
            </a:r>
            <a:endParaRPr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-5" y="1212774"/>
            <a:ext cx="12192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dk1"/>
                </a:solidFill>
              </a:rPr>
              <a:t>두잇!</a:t>
            </a:r>
            <a:endParaRPr b="1" sz="4500">
              <a:solidFill>
                <a:schemeClr val="dk1"/>
              </a:solidFill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1652691" y="4484367"/>
            <a:ext cx="11628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Team Leader </a:t>
            </a:r>
            <a:endParaRPr b="1" sz="12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RDS</a:t>
            </a:r>
            <a:endParaRPr sz="12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EFS</a:t>
            </a:r>
            <a:endParaRPr sz="12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Load Balance</a:t>
            </a:r>
            <a:endParaRPr sz="12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Auto Scaling</a:t>
            </a:r>
            <a:endParaRPr sz="12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3476305" y="4704388"/>
            <a:ext cx="13410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Cloudwatch</a:t>
            </a:r>
            <a:endParaRPr sz="12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SNS</a:t>
            </a:r>
            <a:endParaRPr sz="12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Lambda</a:t>
            </a:r>
            <a:endParaRPr sz="12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5692343" y="4704388"/>
            <a:ext cx="13860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VPC</a:t>
            </a:r>
            <a:endParaRPr sz="12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Security Group</a:t>
            </a:r>
            <a:endParaRPr sz="12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74" name="Google Shape;274;p33"/>
          <p:cNvGrpSpPr/>
          <p:nvPr/>
        </p:nvGrpSpPr>
        <p:grpSpPr>
          <a:xfrm>
            <a:off x="3110341" y="4935691"/>
            <a:ext cx="207522" cy="207522"/>
            <a:chOff x="3336050" y="5133000"/>
            <a:chExt cx="256200" cy="256200"/>
          </a:xfrm>
        </p:grpSpPr>
        <p:cxnSp>
          <p:nvCxnSpPr>
            <p:cNvPr id="275" name="Google Shape;275;p33"/>
            <p:cNvCxnSpPr/>
            <p:nvPr/>
          </p:nvCxnSpPr>
          <p:spPr>
            <a:xfrm>
              <a:off x="3336050" y="5133000"/>
              <a:ext cx="256200" cy="256200"/>
            </a:xfrm>
            <a:prstGeom prst="straightConnector1">
              <a:avLst/>
            </a:prstGeom>
            <a:noFill/>
            <a:ln cap="flat" cmpd="sng" w="9525">
              <a:solidFill>
                <a:srgbClr val="E6E6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33"/>
            <p:cNvCxnSpPr/>
            <p:nvPr/>
          </p:nvCxnSpPr>
          <p:spPr>
            <a:xfrm flipH="1" rot="10800000">
              <a:off x="3339350" y="5133000"/>
              <a:ext cx="249600" cy="249600"/>
            </a:xfrm>
            <a:prstGeom prst="straightConnector1">
              <a:avLst/>
            </a:prstGeom>
            <a:noFill/>
            <a:ln cap="flat" cmpd="sng" w="9525">
              <a:solidFill>
                <a:srgbClr val="E6E6E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77" name="Google Shape;277;p33"/>
          <p:cNvGrpSpPr/>
          <p:nvPr/>
        </p:nvGrpSpPr>
        <p:grpSpPr>
          <a:xfrm>
            <a:off x="5151036" y="4935691"/>
            <a:ext cx="207522" cy="207522"/>
            <a:chOff x="3336050" y="5133000"/>
            <a:chExt cx="256200" cy="256200"/>
          </a:xfrm>
        </p:grpSpPr>
        <p:cxnSp>
          <p:nvCxnSpPr>
            <p:cNvPr id="278" name="Google Shape;278;p33"/>
            <p:cNvCxnSpPr/>
            <p:nvPr/>
          </p:nvCxnSpPr>
          <p:spPr>
            <a:xfrm>
              <a:off x="3336050" y="5133000"/>
              <a:ext cx="256200" cy="256200"/>
            </a:xfrm>
            <a:prstGeom prst="straightConnector1">
              <a:avLst/>
            </a:prstGeom>
            <a:noFill/>
            <a:ln cap="flat" cmpd="sng" w="9525">
              <a:solidFill>
                <a:srgbClr val="E6E6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" name="Google Shape;279;p33"/>
            <p:cNvCxnSpPr/>
            <p:nvPr/>
          </p:nvCxnSpPr>
          <p:spPr>
            <a:xfrm flipH="1" rot="10800000">
              <a:off x="3339350" y="5133000"/>
              <a:ext cx="249600" cy="249600"/>
            </a:xfrm>
            <a:prstGeom prst="straightConnector1">
              <a:avLst/>
            </a:prstGeom>
            <a:noFill/>
            <a:ln cap="flat" cmpd="sng" w="9525">
              <a:solidFill>
                <a:srgbClr val="E6E6E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0" name="Google Shape;280;p33"/>
          <p:cNvSpPr txBox="1"/>
          <p:nvPr/>
        </p:nvSpPr>
        <p:spPr>
          <a:xfrm>
            <a:off x="7516275" y="4704388"/>
            <a:ext cx="15666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Web Server</a:t>
            </a:r>
            <a:endParaRPr sz="12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Was Server</a:t>
            </a:r>
            <a:endParaRPr sz="12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Route53</a:t>
            </a:r>
            <a:endParaRPr sz="12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S3 + CloudFront</a:t>
            </a:r>
            <a:endParaRPr sz="12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81" name="Google Shape;281;p33"/>
          <p:cNvGrpSpPr/>
          <p:nvPr/>
        </p:nvGrpSpPr>
        <p:grpSpPr>
          <a:xfrm>
            <a:off x="7193604" y="4967139"/>
            <a:ext cx="207522" cy="207522"/>
            <a:chOff x="3336050" y="5133000"/>
            <a:chExt cx="256200" cy="256200"/>
          </a:xfrm>
        </p:grpSpPr>
        <p:cxnSp>
          <p:nvCxnSpPr>
            <p:cNvPr id="282" name="Google Shape;282;p33"/>
            <p:cNvCxnSpPr/>
            <p:nvPr/>
          </p:nvCxnSpPr>
          <p:spPr>
            <a:xfrm>
              <a:off x="3336050" y="5133000"/>
              <a:ext cx="256200" cy="256200"/>
            </a:xfrm>
            <a:prstGeom prst="straightConnector1">
              <a:avLst/>
            </a:prstGeom>
            <a:noFill/>
            <a:ln cap="flat" cmpd="sng" w="9525">
              <a:solidFill>
                <a:srgbClr val="E6E6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33"/>
            <p:cNvCxnSpPr/>
            <p:nvPr/>
          </p:nvCxnSpPr>
          <p:spPr>
            <a:xfrm flipH="1" rot="10800000">
              <a:off x="3339350" y="5133000"/>
              <a:ext cx="249600" cy="249600"/>
            </a:xfrm>
            <a:prstGeom prst="straightConnector1">
              <a:avLst/>
            </a:prstGeom>
            <a:noFill/>
            <a:ln cap="flat" cmpd="sng" w="9525">
              <a:solidFill>
                <a:srgbClr val="E6E6E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84" name="Google Shape;284;p33"/>
          <p:cNvCxnSpPr/>
          <p:nvPr/>
        </p:nvCxnSpPr>
        <p:spPr>
          <a:xfrm flipH="1" rot="10800000">
            <a:off x="5240050" y="2424200"/>
            <a:ext cx="813900" cy="26040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33"/>
          <p:cNvCxnSpPr/>
          <p:nvPr/>
        </p:nvCxnSpPr>
        <p:spPr>
          <a:xfrm>
            <a:off x="6053825" y="2419625"/>
            <a:ext cx="767400" cy="25890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6" name="Google Shape;286;p33"/>
          <p:cNvSpPr/>
          <p:nvPr/>
        </p:nvSpPr>
        <p:spPr>
          <a:xfrm>
            <a:off x="984200" y="2684600"/>
            <a:ext cx="10276500" cy="3410700"/>
          </a:xfrm>
          <a:prstGeom prst="flowChartAlternateProcess">
            <a:avLst/>
          </a:prstGeom>
          <a:noFill/>
          <a:ln cap="flat" cmpd="sng" w="9525">
            <a:solidFill>
              <a:srgbClr val="88888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87" name="Google Shape;287;p33"/>
          <p:cNvCxnSpPr/>
          <p:nvPr/>
        </p:nvCxnSpPr>
        <p:spPr>
          <a:xfrm flipH="1" rot="10800000">
            <a:off x="5270650" y="2687150"/>
            <a:ext cx="1551900" cy="3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3"/>
          <p:cNvSpPr/>
          <p:nvPr/>
        </p:nvSpPr>
        <p:spPr>
          <a:xfrm>
            <a:off x="9465946" y="3224156"/>
            <a:ext cx="1098600" cy="1098600"/>
          </a:xfrm>
          <a:prstGeom prst="ellipse">
            <a:avLst/>
          </a:prstGeom>
          <a:solidFill>
            <a:srgbClr val="2CB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9055959" y="3370656"/>
            <a:ext cx="805626" cy="219726"/>
          </a:xfrm>
          <a:prstGeom prst="flowChartTerminator">
            <a:avLst/>
          </a:prstGeom>
          <a:solidFill>
            <a:srgbClr val="F3F3F3"/>
          </a:solidFill>
          <a:ln cap="flat" cmpd="sng" w="9525">
            <a:solidFill>
              <a:srgbClr val="2CB4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김남룡</a:t>
            </a:r>
            <a:endParaRPr b="1" sz="1300"/>
          </a:p>
        </p:txBody>
      </p:sp>
      <p:sp>
        <p:nvSpPr>
          <p:cNvPr id="290" name="Google Shape;290;p33"/>
          <p:cNvSpPr txBox="1"/>
          <p:nvPr/>
        </p:nvSpPr>
        <p:spPr>
          <a:xfrm>
            <a:off x="9308775" y="4704388"/>
            <a:ext cx="15666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멘토링</a:t>
            </a:r>
            <a:endParaRPr sz="12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91" name="Google Shape;291;p33" title="my-notion-face-transparen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89375" y="3317125"/>
            <a:ext cx="1385999" cy="1385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33"/>
          <p:cNvGrpSpPr/>
          <p:nvPr/>
        </p:nvGrpSpPr>
        <p:grpSpPr>
          <a:xfrm>
            <a:off x="9236180" y="4990064"/>
            <a:ext cx="207522" cy="207522"/>
            <a:chOff x="3336050" y="5133000"/>
            <a:chExt cx="256200" cy="256200"/>
          </a:xfrm>
        </p:grpSpPr>
        <p:cxnSp>
          <p:nvCxnSpPr>
            <p:cNvPr id="293" name="Google Shape;293;p33"/>
            <p:cNvCxnSpPr/>
            <p:nvPr/>
          </p:nvCxnSpPr>
          <p:spPr>
            <a:xfrm>
              <a:off x="3336050" y="5133000"/>
              <a:ext cx="256200" cy="256200"/>
            </a:xfrm>
            <a:prstGeom prst="straightConnector1">
              <a:avLst/>
            </a:prstGeom>
            <a:noFill/>
            <a:ln cap="flat" cmpd="sng" w="9525">
              <a:solidFill>
                <a:srgbClr val="E6E6E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Google Shape;294;p33"/>
            <p:cNvCxnSpPr/>
            <p:nvPr/>
          </p:nvCxnSpPr>
          <p:spPr>
            <a:xfrm flipH="1" rot="10800000">
              <a:off x="3339350" y="5133000"/>
              <a:ext cx="249600" cy="249600"/>
            </a:xfrm>
            <a:prstGeom prst="straightConnector1">
              <a:avLst/>
            </a:prstGeom>
            <a:noFill/>
            <a:ln cap="flat" cmpd="sng" w="9525">
              <a:solidFill>
                <a:srgbClr val="E6E6E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/>
          <p:nvPr/>
        </p:nvSpPr>
        <p:spPr>
          <a:xfrm>
            <a:off x="775400" y="1113100"/>
            <a:ext cx="1413300" cy="313200"/>
          </a:xfrm>
          <a:prstGeom prst="roundRect">
            <a:avLst>
              <a:gd fmla="val 16667" name="adj"/>
            </a:avLst>
          </a:prstGeom>
          <a:solidFill>
            <a:srgbClr val="0D6E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현재 상황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1" name="Google Shape;301;p34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01. 프로젝트 개요 ㅣ 시나리오</a:t>
            </a:r>
            <a:endParaRPr/>
          </a:p>
        </p:txBody>
      </p:sp>
      <p:graphicFrame>
        <p:nvGraphicFramePr>
          <p:cNvPr id="302" name="Google Shape;302;p34"/>
          <p:cNvGraphicFramePr/>
          <p:nvPr/>
        </p:nvGraphicFramePr>
        <p:xfrm>
          <a:off x="5504700" y="1782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{7B449270-02CB-47AC-99D4-3DCBB0AE564A}</a:tableStyleId>
              </a:tblPr>
              <a:tblGrid>
                <a:gridCol w="2655150"/>
                <a:gridCol w="325675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두잇 동물병원</a:t>
                      </a:r>
                      <a:endParaRPr b="1" sz="1900"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위치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서울시 강남구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규모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중소 규모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홈페이지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www.doitdoit.store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운영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온프레미스 환경에서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Web, Was, MySQL DB 서버 관리 중 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특이사항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원장님이 매주 일요일마다 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TV동물농장 출연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84848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48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03" name="Google Shape;3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00" y="1782488"/>
            <a:ext cx="4385601" cy="324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 title="20250507_1712_tv 동물 농장 원장님_simple_compose_01jtmwsdmaekms0bx1fh6wr3n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650" y="1823857"/>
            <a:ext cx="4327200" cy="285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Google Shape;310;p35"/>
          <p:cNvCxnSpPr/>
          <p:nvPr/>
        </p:nvCxnSpPr>
        <p:spPr>
          <a:xfrm>
            <a:off x="5963726" y="2924696"/>
            <a:ext cx="0" cy="1588500"/>
          </a:xfrm>
          <a:prstGeom prst="straightConnector1">
            <a:avLst/>
          </a:prstGeom>
          <a:noFill/>
          <a:ln cap="flat" cmpd="sng" w="12700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1" name="Google Shape;311;p35"/>
          <p:cNvCxnSpPr/>
          <p:nvPr/>
        </p:nvCxnSpPr>
        <p:spPr>
          <a:xfrm>
            <a:off x="3150927" y="2924696"/>
            <a:ext cx="0" cy="1588500"/>
          </a:xfrm>
          <a:prstGeom prst="straightConnector1">
            <a:avLst/>
          </a:prstGeom>
          <a:noFill/>
          <a:ln cap="flat" cmpd="sng" w="12700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2" name="Google Shape;312;p35"/>
          <p:cNvSpPr txBox="1"/>
          <p:nvPr/>
        </p:nvSpPr>
        <p:spPr>
          <a:xfrm>
            <a:off x="788586" y="3464234"/>
            <a:ext cx="192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동시 접속자 폭증</a:t>
            </a:r>
            <a:endParaRPr b="1" sz="16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500650" y="3982799"/>
            <a:ext cx="24990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원장님이 출연</a:t>
            </a:r>
            <a:r>
              <a:rPr lang="en-US" sz="1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인해 방송 직후 </a:t>
            </a:r>
            <a:r>
              <a:rPr lang="en-US" sz="1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2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홈페이지</a:t>
            </a:r>
            <a:r>
              <a:rPr lang="en-US" sz="1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en-US" sz="12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rPr>
              <a:t>동시 접속자가 </a:t>
            </a:r>
            <a:endParaRPr b="1" sz="1200">
              <a:solidFill>
                <a:srgbClr val="1C1C1C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rPr>
              <a:t>최대 500명까지 폭증 </a:t>
            </a:r>
            <a:r>
              <a:rPr b="1" lang="en-US" sz="1200">
                <a:solidFill>
                  <a:srgbClr val="1C1C1C"/>
                </a:solidFill>
                <a:latin typeface="Noto Sans KR"/>
                <a:ea typeface="Noto Sans KR"/>
                <a:cs typeface="Noto Sans KR"/>
                <a:sym typeface="Noto Sans KR"/>
              </a:rPr>
              <a:t>문제</a:t>
            </a:r>
            <a:endParaRPr b="1" sz="1200">
              <a:solidFill>
                <a:srgbClr val="1C1C1C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비용을 절감하면서, </a:t>
            </a:r>
            <a:endParaRPr sz="12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안정적인</a:t>
            </a:r>
            <a:r>
              <a:rPr b="1" lang="en-US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서버 구축</a:t>
            </a:r>
            <a:r>
              <a:rPr lang="en-US" sz="1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 필요 </a:t>
            </a:r>
            <a:endParaRPr sz="12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3595768" y="3464234"/>
            <a:ext cx="192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모니터링</a:t>
            </a:r>
            <a:endParaRPr b="1" sz="16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5" name="Google Shape;315;p35"/>
          <p:cNvSpPr txBox="1"/>
          <p:nvPr/>
        </p:nvSpPr>
        <p:spPr>
          <a:xfrm>
            <a:off x="3307832" y="3982799"/>
            <a:ext cx="24990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장애 발생 시</a:t>
            </a:r>
            <a:r>
              <a:rPr lang="en-US" sz="1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2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바로 대응할 수 있는</a:t>
            </a:r>
            <a:endParaRPr sz="12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모니터링 시스템 필요</a:t>
            </a:r>
            <a:r>
              <a:rPr lang="en-US" sz="1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2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6" name="Google Shape;316;p35"/>
          <p:cNvSpPr txBox="1"/>
          <p:nvPr/>
        </p:nvSpPr>
        <p:spPr>
          <a:xfrm>
            <a:off x="6636972" y="3464234"/>
            <a:ext cx="192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관리 용이</a:t>
            </a:r>
            <a:endParaRPr b="1" sz="16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6349036" y="3982799"/>
            <a:ext cx="2499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운영 스크립트, 설정파일 배포</a:t>
            </a:r>
            <a:endParaRPr sz="12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관리 </a:t>
            </a:r>
            <a:r>
              <a:rPr lang="en-US" sz="1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편의성을 위한 </a:t>
            </a:r>
            <a:endParaRPr sz="12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운영 파일을 공유할 수 있는 공용 스토리지 확보 필요</a:t>
            </a:r>
            <a:endParaRPr b="1"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8" name="Google Shape;318;p35"/>
          <p:cNvSpPr/>
          <p:nvPr/>
        </p:nvSpPr>
        <p:spPr>
          <a:xfrm>
            <a:off x="775400" y="1113100"/>
            <a:ext cx="1413300" cy="313200"/>
          </a:xfrm>
          <a:prstGeom prst="roundRect">
            <a:avLst>
              <a:gd fmla="val 16667" name="adj"/>
            </a:avLst>
          </a:prstGeom>
          <a:solidFill>
            <a:srgbClr val="0D6E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고객 요청 사항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19" name="Google Shape;3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577" y="2351256"/>
            <a:ext cx="735557" cy="8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740" y="2299969"/>
            <a:ext cx="792850" cy="90236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5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01. 프로젝트 개요 ㅣ 시나리오</a:t>
            </a:r>
            <a:endParaRPr/>
          </a:p>
        </p:txBody>
      </p:sp>
      <p:sp>
        <p:nvSpPr>
          <p:cNvPr id="322" name="Google Shape;322;p35"/>
          <p:cNvSpPr txBox="1"/>
          <p:nvPr/>
        </p:nvSpPr>
        <p:spPr>
          <a:xfrm>
            <a:off x="983376" y="1878825"/>
            <a:ext cx="181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20 → 500</a:t>
            </a:r>
            <a:endParaRPr b="1" sz="1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23" name="Google Shape;32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0745" y="2286021"/>
            <a:ext cx="792858" cy="90239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5"/>
          <p:cNvSpPr txBox="1"/>
          <p:nvPr/>
        </p:nvSpPr>
        <p:spPr>
          <a:xfrm>
            <a:off x="9521285" y="3464234"/>
            <a:ext cx="192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장애 대응</a:t>
            </a:r>
            <a:endParaRPr b="1" sz="16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25" name="Google Shape;325;p35"/>
          <p:cNvCxnSpPr/>
          <p:nvPr/>
        </p:nvCxnSpPr>
        <p:spPr>
          <a:xfrm>
            <a:off x="9144523" y="2924712"/>
            <a:ext cx="0" cy="1588500"/>
          </a:xfrm>
          <a:prstGeom prst="straightConnector1">
            <a:avLst/>
          </a:prstGeom>
          <a:noFill/>
          <a:ln cap="flat" cmpd="sng" w="12700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6" name="Google Shape;32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11657" y="2228832"/>
            <a:ext cx="942438" cy="107257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/>
        </p:nvSpPr>
        <p:spPr>
          <a:xfrm>
            <a:off x="9233350" y="3916323"/>
            <a:ext cx="249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전체 서버 장애 발생 시</a:t>
            </a:r>
            <a:endParaRPr sz="12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장애 대응 페이지</a:t>
            </a:r>
            <a:r>
              <a:rPr lang="en-US" sz="1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를 통해</a:t>
            </a:r>
            <a:endParaRPr sz="12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 신뢰 유지</a:t>
            </a:r>
            <a:endParaRPr sz="12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01. 프로젝트 개요 ㅣ 3-Tier Architecture</a:t>
            </a:r>
            <a:endParaRPr/>
          </a:p>
        </p:txBody>
      </p:sp>
      <p:pic>
        <p:nvPicPr>
          <p:cNvPr id="334" name="Google Shape;3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75" y="1201675"/>
            <a:ext cx="11557305" cy="551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5800" y="1526650"/>
            <a:ext cx="2508100" cy="1337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900113" rotWithShape="0" algn="bl" dir="10140000" dist="304800">
              <a:srgbClr val="000000">
                <a:alpha val="48000"/>
              </a:srgbClr>
            </a:outerShdw>
          </a:effectLst>
        </p:spPr>
      </p:pic>
      <p:pic>
        <p:nvPicPr>
          <p:cNvPr id="336" name="Google Shape;336;p36"/>
          <p:cNvPicPr preferRelativeResize="0"/>
          <p:nvPr/>
        </p:nvPicPr>
        <p:blipFill rotWithShape="1">
          <a:blip r:embed="rId5">
            <a:alphaModFix/>
          </a:blip>
          <a:srcRect b="10657" l="7588" r="11341" t="9686"/>
          <a:stretch/>
        </p:blipFill>
        <p:spPr>
          <a:xfrm>
            <a:off x="6009550" y="1953175"/>
            <a:ext cx="795350" cy="796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85775" rotWithShape="0" algn="bl" dir="840000" dist="76200">
              <a:srgbClr val="000000">
                <a:alpha val="50000"/>
              </a:srgbClr>
            </a:outerShdw>
          </a:effectLst>
        </p:spPr>
      </p:pic>
      <p:pic>
        <p:nvPicPr>
          <p:cNvPr id="337" name="Google Shape;337;p36"/>
          <p:cNvPicPr preferRelativeResize="0"/>
          <p:nvPr/>
        </p:nvPicPr>
        <p:blipFill rotWithShape="1">
          <a:blip r:embed="rId6">
            <a:alphaModFix/>
          </a:blip>
          <a:srcRect b="0" l="0" r="6681" t="10841"/>
          <a:stretch/>
        </p:blipFill>
        <p:spPr>
          <a:xfrm>
            <a:off x="8348675" y="1953175"/>
            <a:ext cx="742200" cy="796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600075" rotWithShape="0" algn="bl" dir="5400000" dist="142875">
              <a:srgbClr val="000000">
                <a:alpha val="50000"/>
              </a:srgbClr>
            </a:outerShdw>
          </a:effectLst>
        </p:spPr>
      </p:pic>
      <p:pic>
        <p:nvPicPr>
          <p:cNvPr id="338" name="Google Shape;33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36152" y="4955350"/>
            <a:ext cx="742200" cy="859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642938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9" name="Google Shape;33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12950" y="1254975"/>
            <a:ext cx="896850" cy="917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71488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0" name="Google Shape;340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63700" y="5904225"/>
            <a:ext cx="795350" cy="83613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85775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1" name="Google Shape;341;p36"/>
          <p:cNvPicPr preferRelativeResize="0"/>
          <p:nvPr/>
        </p:nvPicPr>
        <p:blipFill rotWithShape="1">
          <a:blip r:embed="rId5">
            <a:alphaModFix/>
          </a:blip>
          <a:srcRect b="10657" l="7588" r="11341" t="9686"/>
          <a:stretch/>
        </p:blipFill>
        <p:spPr>
          <a:xfrm>
            <a:off x="6009550" y="4987000"/>
            <a:ext cx="795350" cy="796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85775" rotWithShape="0" algn="bl" dir="840000" dist="76200">
              <a:srgbClr val="000000">
                <a:alpha val="50000"/>
              </a:srgbClr>
            </a:outerShdw>
          </a:effectLst>
        </p:spPr>
      </p:pic>
      <p:pic>
        <p:nvPicPr>
          <p:cNvPr id="342" name="Google Shape;342;p36"/>
          <p:cNvPicPr preferRelativeResize="0"/>
          <p:nvPr/>
        </p:nvPicPr>
        <p:blipFill rotWithShape="1">
          <a:blip r:embed="rId6">
            <a:alphaModFix/>
          </a:blip>
          <a:srcRect b="0" l="0" r="6681" t="10841"/>
          <a:stretch/>
        </p:blipFill>
        <p:spPr>
          <a:xfrm>
            <a:off x="8348675" y="4987000"/>
            <a:ext cx="742200" cy="796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600075" rotWithShape="0" algn="bl" dir="5400000" dist="142875">
              <a:srgbClr val="000000">
                <a:alpha val="50000"/>
              </a:srgbClr>
            </a:outerShdw>
          </a:effectLst>
        </p:spPr>
      </p:pic>
      <p:pic>
        <p:nvPicPr>
          <p:cNvPr id="343" name="Google Shape;343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383000" y="1948150"/>
            <a:ext cx="795350" cy="8067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57200" rotWithShape="0" algn="bl" dir="6120000" dist="152400">
              <a:srgbClr val="000000">
                <a:alpha val="50000"/>
              </a:srgbClr>
            </a:outerShdw>
          </a:effectLst>
        </p:spPr>
      </p:pic>
      <p:pic>
        <p:nvPicPr>
          <p:cNvPr id="344" name="Google Shape;344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383001" y="1604975"/>
            <a:ext cx="795350" cy="4709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14388" rotWithShape="0" algn="bl" dir="7200000" dist="762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/>
          <p:nvPr>
            <p:ph type="ctrTitle"/>
          </p:nvPr>
        </p:nvSpPr>
        <p:spPr>
          <a:xfrm>
            <a:off x="2589350" y="2500950"/>
            <a:ext cx="7013400" cy="1856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/>
              <a:t>02</a:t>
            </a:r>
            <a:endParaRPr sz="40000"/>
          </a:p>
        </p:txBody>
      </p:sp>
      <p:sp>
        <p:nvSpPr>
          <p:cNvPr id="351" name="Google Shape;351;p37"/>
          <p:cNvSpPr txBox="1"/>
          <p:nvPr>
            <p:ph idx="2" type="ctrTitle"/>
          </p:nvPr>
        </p:nvSpPr>
        <p:spPr>
          <a:xfrm>
            <a:off x="3424850" y="1426300"/>
            <a:ext cx="6195600" cy="608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84848"/>
                </a:solidFill>
              </a:rPr>
              <a:t>AWS 3-tier Architecture </a:t>
            </a:r>
            <a:endParaRPr>
              <a:solidFill>
                <a:srgbClr val="484848"/>
              </a:solidFill>
            </a:endParaRPr>
          </a:p>
        </p:txBody>
      </p:sp>
      <p:sp>
        <p:nvSpPr>
          <p:cNvPr id="352" name="Google Shape;352;p37"/>
          <p:cNvSpPr txBox="1"/>
          <p:nvPr>
            <p:ph idx="4" type="ctrTitle"/>
          </p:nvPr>
        </p:nvSpPr>
        <p:spPr>
          <a:xfrm>
            <a:off x="1809550" y="1613200"/>
            <a:ext cx="1767300" cy="421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Chapter 02.</a:t>
            </a:r>
            <a:endParaRPr/>
          </a:p>
        </p:txBody>
      </p:sp>
      <p:pic>
        <p:nvPicPr>
          <p:cNvPr id="353" name="Google Shape;35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00" y="6496160"/>
            <a:ext cx="966224" cy="85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p37"/>
          <p:cNvCxnSpPr/>
          <p:nvPr/>
        </p:nvCxnSpPr>
        <p:spPr>
          <a:xfrm>
            <a:off x="1931676" y="6435250"/>
            <a:ext cx="0" cy="2073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37"/>
          <p:cNvSpPr txBox="1"/>
          <p:nvPr/>
        </p:nvSpPr>
        <p:spPr>
          <a:xfrm>
            <a:off x="2016000" y="6377090"/>
            <a:ext cx="106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AWS 2팀 두잇!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56" name="Google Shape;356;p37"/>
          <p:cNvCxnSpPr/>
          <p:nvPr/>
        </p:nvCxnSpPr>
        <p:spPr>
          <a:xfrm>
            <a:off x="5477675" y="3933395"/>
            <a:ext cx="1208400" cy="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57" name="Google Shape;357;p37"/>
          <p:cNvSpPr txBox="1"/>
          <p:nvPr/>
        </p:nvSpPr>
        <p:spPr>
          <a:xfrm>
            <a:off x="5373575" y="4123477"/>
            <a:ext cx="141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발표자 : </a:t>
            </a:r>
            <a:r>
              <a:rPr b="1" lang="en-US" sz="1500">
                <a:solidFill>
                  <a:srgbClr val="484848"/>
                </a:solidFill>
                <a:latin typeface="Noto Sans KR"/>
                <a:ea typeface="Noto Sans KR"/>
                <a:cs typeface="Noto Sans KR"/>
                <a:sym typeface="Noto Sans KR"/>
              </a:rPr>
              <a:t>임성경</a:t>
            </a:r>
            <a:endParaRPr b="1" sz="1500">
              <a:solidFill>
                <a:srgbClr val="48484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8" name="Google Shape;358;p37"/>
          <p:cNvSpPr txBox="1"/>
          <p:nvPr/>
        </p:nvSpPr>
        <p:spPr>
          <a:xfrm>
            <a:off x="4959125" y="2659357"/>
            <a:ext cx="2245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oto Sans KR"/>
                <a:ea typeface="Noto Sans KR"/>
                <a:cs typeface="Noto Sans KR"/>
                <a:sym typeface="Noto Sans KR"/>
              </a:rPr>
              <a:t>VPC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oto Sans KR"/>
                <a:ea typeface="Noto Sans KR"/>
                <a:cs typeface="Noto Sans KR"/>
                <a:sym typeface="Noto Sans KR"/>
              </a:rPr>
              <a:t>Security Group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/>
          <p:nvPr>
            <p:ph type="ctrTitle"/>
          </p:nvPr>
        </p:nvSpPr>
        <p:spPr>
          <a:xfrm>
            <a:off x="775400" y="522475"/>
            <a:ext cx="10485300" cy="51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02. AWS 3-Tier ㅣ 인프라 설계</a:t>
            </a:r>
            <a:endParaRPr/>
          </a:p>
        </p:txBody>
      </p:sp>
      <p:sp>
        <p:nvSpPr>
          <p:cNvPr id="365" name="Google Shape;365;p38"/>
          <p:cNvSpPr/>
          <p:nvPr/>
        </p:nvSpPr>
        <p:spPr>
          <a:xfrm>
            <a:off x="5504850" y="4126675"/>
            <a:ext cx="90000" cy="17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8"/>
          <p:cNvSpPr/>
          <p:nvPr/>
        </p:nvSpPr>
        <p:spPr>
          <a:xfrm>
            <a:off x="5605850" y="4126675"/>
            <a:ext cx="125700" cy="17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8"/>
          <p:cNvSpPr/>
          <p:nvPr/>
        </p:nvSpPr>
        <p:spPr>
          <a:xfrm>
            <a:off x="5657250" y="4279075"/>
            <a:ext cx="90000" cy="17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8"/>
          <p:cNvSpPr/>
          <p:nvPr/>
        </p:nvSpPr>
        <p:spPr>
          <a:xfrm>
            <a:off x="7404325" y="4126675"/>
            <a:ext cx="226200" cy="17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8"/>
          <p:cNvSpPr/>
          <p:nvPr/>
        </p:nvSpPr>
        <p:spPr>
          <a:xfrm>
            <a:off x="7645075" y="4101775"/>
            <a:ext cx="67800" cy="17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400" y="1368700"/>
            <a:ext cx="10641200" cy="496411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8"/>
          <p:cNvSpPr txBox="1"/>
          <p:nvPr/>
        </p:nvSpPr>
        <p:spPr>
          <a:xfrm>
            <a:off x="2137475" y="3831208"/>
            <a:ext cx="55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443</a:t>
            </a:r>
            <a:endParaRPr b="1" sz="1300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2" name="Google Shape;372;p38"/>
          <p:cNvSpPr txBox="1"/>
          <p:nvPr/>
        </p:nvSpPr>
        <p:spPr>
          <a:xfrm>
            <a:off x="3189600" y="3831200"/>
            <a:ext cx="169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443</a:t>
            </a:r>
            <a:endParaRPr b="1" sz="1300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3" name="Google Shape;373;p38"/>
          <p:cNvSpPr txBox="1"/>
          <p:nvPr/>
        </p:nvSpPr>
        <p:spPr>
          <a:xfrm rot="-3570420">
            <a:off x="5382255" y="3385466"/>
            <a:ext cx="920515" cy="3847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80</a:t>
            </a:r>
            <a:endParaRPr b="1" sz="1300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4" name="Google Shape;374;p38"/>
          <p:cNvSpPr txBox="1"/>
          <p:nvPr/>
        </p:nvSpPr>
        <p:spPr>
          <a:xfrm flipH="1" rot="3437637">
            <a:off x="5382251" y="4250955"/>
            <a:ext cx="920550" cy="3847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80</a:t>
            </a:r>
            <a:endParaRPr b="1" sz="1300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5" name="Google Shape;375;p38"/>
          <p:cNvSpPr txBox="1"/>
          <p:nvPr/>
        </p:nvSpPr>
        <p:spPr>
          <a:xfrm>
            <a:off x="6441653" y="3827558"/>
            <a:ext cx="57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8080</a:t>
            </a:r>
            <a:endParaRPr b="1" sz="1000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6" name="Google Shape;376;p38"/>
          <p:cNvSpPr txBox="1"/>
          <p:nvPr/>
        </p:nvSpPr>
        <p:spPr>
          <a:xfrm rot="-3561692">
            <a:off x="7260716" y="3407402"/>
            <a:ext cx="942469" cy="3385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8080</a:t>
            </a:r>
            <a:endParaRPr b="1" sz="1000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7" name="Google Shape;377;p38"/>
          <p:cNvSpPr txBox="1"/>
          <p:nvPr/>
        </p:nvSpPr>
        <p:spPr>
          <a:xfrm flipH="1" rot="-7238308">
            <a:off x="7286066" y="4310702"/>
            <a:ext cx="942469" cy="3385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8080</a:t>
            </a:r>
            <a:endParaRPr b="1" sz="1000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8" name="Google Shape;378;p38"/>
          <p:cNvSpPr txBox="1"/>
          <p:nvPr/>
        </p:nvSpPr>
        <p:spPr>
          <a:xfrm>
            <a:off x="8984515" y="2288780"/>
            <a:ext cx="61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3306</a:t>
            </a:r>
            <a:endParaRPr b="1" sz="1300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9" name="Google Shape;379;p38"/>
          <p:cNvSpPr/>
          <p:nvPr/>
        </p:nvSpPr>
        <p:spPr>
          <a:xfrm>
            <a:off x="775400" y="1113100"/>
            <a:ext cx="1128600" cy="313200"/>
          </a:xfrm>
          <a:prstGeom prst="roundRect">
            <a:avLst>
              <a:gd fmla="val 16667" name="adj"/>
            </a:avLst>
          </a:prstGeom>
          <a:solidFill>
            <a:srgbClr val="3D5E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Network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0" name="Google Shape;380;p38"/>
          <p:cNvSpPr/>
          <p:nvPr/>
        </p:nvSpPr>
        <p:spPr>
          <a:xfrm>
            <a:off x="8999050" y="5512950"/>
            <a:ext cx="246900" cy="338700"/>
          </a:xfrm>
          <a:prstGeom prst="rect">
            <a:avLst/>
          </a:prstGeom>
          <a:solidFill>
            <a:srgbClr val="E6F6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9446425" y="5411925"/>
            <a:ext cx="370500" cy="498600"/>
          </a:xfrm>
          <a:prstGeom prst="rect">
            <a:avLst/>
          </a:prstGeom>
          <a:solidFill>
            <a:srgbClr val="E6F6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8"/>
          <p:cNvSpPr/>
          <p:nvPr/>
        </p:nvSpPr>
        <p:spPr>
          <a:xfrm>
            <a:off x="9245950" y="5411925"/>
            <a:ext cx="200400" cy="49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8"/>
          <p:cNvSpPr/>
          <p:nvPr/>
        </p:nvSpPr>
        <p:spPr>
          <a:xfrm>
            <a:off x="10326775" y="5826850"/>
            <a:ext cx="370500" cy="148500"/>
          </a:xfrm>
          <a:prstGeom prst="rect">
            <a:avLst/>
          </a:prstGeom>
          <a:solidFill>
            <a:srgbClr val="E6F6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8"/>
          <p:cNvSpPr txBox="1"/>
          <p:nvPr/>
        </p:nvSpPr>
        <p:spPr>
          <a:xfrm>
            <a:off x="10238181" y="5749250"/>
            <a:ext cx="531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3A3E3F"/>
                </a:solidFill>
              </a:rPr>
              <a:t>standby</a:t>
            </a:r>
            <a:endParaRPr sz="700">
              <a:solidFill>
                <a:srgbClr val="3A3E3F"/>
              </a:solidFill>
            </a:endParaRPr>
          </a:p>
        </p:txBody>
      </p:sp>
      <p:cxnSp>
        <p:nvCxnSpPr>
          <p:cNvPr id="385" name="Google Shape;385;p38"/>
          <p:cNvCxnSpPr/>
          <p:nvPr/>
        </p:nvCxnSpPr>
        <p:spPr>
          <a:xfrm>
            <a:off x="10351150" y="2915825"/>
            <a:ext cx="0" cy="22938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Bespin Global New">
      <a:dk1>
        <a:srgbClr val="000000"/>
      </a:dk1>
      <a:lt1>
        <a:srgbClr val="FFFFFF"/>
      </a:lt1>
      <a:dk2>
        <a:srgbClr val="5E626B"/>
      </a:dk2>
      <a:lt2>
        <a:srgbClr val="7488A5"/>
      </a:lt2>
      <a:accent1>
        <a:srgbClr val="E54B0D"/>
      </a:accent1>
      <a:accent2>
        <a:srgbClr val="0070C0"/>
      </a:accent2>
      <a:accent3>
        <a:srgbClr val="664E9C"/>
      </a:accent3>
      <a:accent4>
        <a:srgbClr val="E54B0D"/>
      </a:accent4>
      <a:accent5>
        <a:srgbClr val="ADB9CA"/>
      </a:accent5>
      <a:accent6>
        <a:srgbClr val="7F7F7F"/>
      </a:accent6>
      <a:hlink>
        <a:srgbClr val="0070C0"/>
      </a:hlink>
      <a:folHlink>
        <a:srgbClr val="748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